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2" r:id="rId6"/>
    <p:sldId id="283" r:id="rId7"/>
    <p:sldId id="267" r:id="rId8"/>
    <p:sldId id="284" r:id="rId9"/>
    <p:sldId id="265" r:id="rId10"/>
    <p:sldId id="286" r:id="rId11"/>
    <p:sldId id="298" r:id="rId12"/>
    <p:sldId id="287" r:id="rId13"/>
    <p:sldId id="279" r:id="rId14"/>
    <p:sldId id="282" r:id="rId15"/>
    <p:sldId id="296" r:id="rId16"/>
    <p:sldId id="288" r:id="rId17"/>
    <p:sldId id="290" r:id="rId18"/>
    <p:sldId id="291" r:id="rId19"/>
    <p:sldId id="292" r:id="rId20"/>
    <p:sldId id="294" r:id="rId21"/>
    <p:sldId id="293" r:id="rId22"/>
    <p:sldId id="297" r:id="rId23"/>
    <p:sldId id="295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74" y="11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vh2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Case Study on Global Knowledge Exchange with a Library-Published Journal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600" dirty="0"/>
              <a:t>Christopher Hollister | University at Buffalo | </a:t>
            </a:r>
            <a:r>
              <a:rPr lang="en-US" sz="1600" dirty="0">
                <a:hlinkClick r:id="rId2"/>
              </a:rPr>
              <a:t>cvh2@buffalo.edu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submissions…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65786" y="1828800"/>
            <a:ext cx="2280212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Nigeria</a:t>
            </a:r>
          </a:p>
          <a:p>
            <a:r>
              <a:rPr lang="en-US" sz="2000" dirty="0"/>
              <a:t>Norway</a:t>
            </a:r>
          </a:p>
          <a:p>
            <a:r>
              <a:rPr lang="en-US" sz="2000" dirty="0"/>
              <a:t>Pakistan</a:t>
            </a:r>
          </a:p>
          <a:p>
            <a:r>
              <a:rPr lang="en-US" sz="2000" dirty="0"/>
              <a:t>Philippines</a:t>
            </a:r>
          </a:p>
          <a:p>
            <a:r>
              <a:rPr lang="en-US" sz="2000" dirty="0"/>
              <a:t>Portugal</a:t>
            </a:r>
          </a:p>
          <a:p>
            <a:r>
              <a:rPr lang="en-US" sz="2000" dirty="0"/>
              <a:t>Puerto Rico</a:t>
            </a:r>
          </a:p>
          <a:p>
            <a:r>
              <a:rPr lang="en-US" sz="2000" dirty="0"/>
              <a:t>Qatar</a:t>
            </a:r>
          </a:p>
          <a:p>
            <a:r>
              <a:rPr lang="en-US" sz="2000" dirty="0"/>
              <a:t>Russia</a:t>
            </a:r>
          </a:p>
          <a:p>
            <a:r>
              <a:rPr lang="en-US" sz="2000" dirty="0"/>
              <a:t>Saudi Arabia</a:t>
            </a:r>
          </a:p>
          <a:p>
            <a:r>
              <a:rPr lang="en-US" sz="2000" dirty="0"/>
              <a:t>Senegal </a:t>
            </a:r>
          </a:p>
          <a:p>
            <a:endParaRPr lang="en-US" sz="20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2" y="1845425"/>
            <a:ext cx="1981199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Australia</a:t>
            </a:r>
          </a:p>
          <a:p>
            <a:r>
              <a:rPr lang="en-US" sz="2000" dirty="0"/>
              <a:t>Brazil</a:t>
            </a:r>
          </a:p>
          <a:p>
            <a:r>
              <a:rPr lang="en-US" sz="2000" dirty="0"/>
              <a:t>Canada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China</a:t>
            </a:r>
          </a:p>
          <a:p>
            <a:r>
              <a:rPr lang="en-US" sz="2000" dirty="0"/>
              <a:t>Colombia</a:t>
            </a:r>
          </a:p>
          <a:p>
            <a:r>
              <a:rPr lang="en-US" sz="2000" dirty="0"/>
              <a:t>Cyprus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Denmark</a:t>
            </a:r>
          </a:p>
          <a:p>
            <a:r>
              <a:rPr lang="en-US" sz="2000" dirty="0"/>
              <a:t>Ecuador</a:t>
            </a:r>
          </a:p>
          <a:p>
            <a:r>
              <a:rPr lang="en-US" sz="2000" dirty="0"/>
              <a:t>Ghana</a:t>
            </a:r>
          </a:p>
          <a:p>
            <a:r>
              <a:rPr lang="en-US" sz="2000" dirty="0"/>
              <a:t>Hong Kong</a:t>
            </a:r>
          </a:p>
          <a:p>
            <a:endParaRPr lang="en-US" sz="2000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3849406" y="1848465"/>
            <a:ext cx="1940206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Hungary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Indonesia</a:t>
            </a:r>
          </a:p>
          <a:p>
            <a:r>
              <a:rPr lang="en-US" dirty="0"/>
              <a:t>Iran</a:t>
            </a:r>
          </a:p>
          <a:p>
            <a:r>
              <a:rPr lang="en-US" dirty="0"/>
              <a:t>Ireland</a:t>
            </a:r>
          </a:p>
          <a:p>
            <a:r>
              <a:rPr lang="en-US" dirty="0"/>
              <a:t>Israel </a:t>
            </a:r>
          </a:p>
          <a:p>
            <a:r>
              <a:rPr lang="en-US" dirty="0"/>
              <a:t>Kuwait</a:t>
            </a:r>
          </a:p>
          <a:p>
            <a:r>
              <a:rPr lang="en-US" dirty="0"/>
              <a:t>Netherlands</a:t>
            </a:r>
          </a:p>
          <a:p>
            <a:r>
              <a:rPr lang="en-US" dirty="0"/>
              <a:t>New Zealand</a:t>
            </a:r>
          </a:p>
          <a:p>
            <a:r>
              <a:rPr lang="en-US" dirty="0"/>
              <a:t>Niger</a:t>
            </a:r>
          </a:p>
          <a:p>
            <a:endParaRPr lang="en-US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8359650" y="1828800"/>
            <a:ext cx="299256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Singapore</a:t>
            </a:r>
          </a:p>
          <a:p>
            <a:r>
              <a:rPr lang="en-US" sz="2000" dirty="0"/>
              <a:t>Spain</a:t>
            </a:r>
          </a:p>
          <a:p>
            <a:r>
              <a:rPr lang="en-US" sz="2000" dirty="0"/>
              <a:t>Sri Lanka</a:t>
            </a:r>
          </a:p>
          <a:p>
            <a:r>
              <a:rPr lang="en-US" sz="2000" dirty="0"/>
              <a:t>Taiwan</a:t>
            </a:r>
          </a:p>
          <a:p>
            <a:r>
              <a:rPr lang="en-US" sz="2000" dirty="0"/>
              <a:t>Thailand</a:t>
            </a:r>
          </a:p>
          <a:p>
            <a:r>
              <a:rPr lang="en-US" sz="2000" dirty="0"/>
              <a:t>Trinidad and Tobago</a:t>
            </a:r>
          </a:p>
          <a:p>
            <a:r>
              <a:rPr lang="en-US" sz="2000" dirty="0"/>
              <a:t>Turkey</a:t>
            </a:r>
          </a:p>
          <a:p>
            <a:r>
              <a:rPr lang="en-US" sz="2000" dirty="0"/>
              <a:t>United Arab Emirates</a:t>
            </a:r>
          </a:p>
          <a:p>
            <a:r>
              <a:rPr lang="en-US" sz="2000" dirty="0"/>
              <a:t>United Kingdom</a:t>
            </a:r>
          </a:p>
          <a:p>
            <a:r>
              <a:rPr lang="en-US" sz="2000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24789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304800"/>
            <a:ext cx="6705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Publishing across borders…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3" y="1493701"/>
            <a:ext cx="5943600" cy="228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2438400"/>
            <a:ext cx="4572000" cy="2962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0889" y="2438400"/>
            <a:ext cx="6145847" cy="5423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ight Arrow 15"/>
          <p:cNvSpPr/>
          <p:nvPr/>
        </p:nvSpPr>
        <p:spPr>
          <a:xfrm>
            <a:off x="9904412" y="2637638"/>
            <a:ext cx="914400" cy="3117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1" y="4011898"/>
            <a:ext cx="5943600" cy="2534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0213" y="5867400"/>
            <a:ext cx="2133600" cy="5423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>
            <a:off x="7085012" y="6010171"/>
            <a:ext cx="914400" cy="3117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76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914400"/>
            <a:ext cx="9982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Kaplan &amp; Baldauf (2005)…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4800599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Examples of misrepresentation of the research of other scholars</a:t>
            </a:r>
          </a:p>
          <a:p>
            <a:r>
              <a:rPr lang="en-US" dirty="0"/>
              <a:t>Extensive repetition</a:t>
            </a:r>
          </a:p>
          <a:p>
            <a:r>
              <a:rPr lang="en-US" dirty="0"/>
              <a:t>Lack of effective parallelism</a:t>
            </a:r>
          </a:p>
          <a:p>
            <a:r>
              <a:rPr lang="en-US" dirty="0"/>
              <a:t>Peculiar word choice</a:t>
            </a:r>
          </a:p>
          <a:p>
            <a:r>
              <a:rPr lang="en-US" dirty="0"/>
              <a:t>Contradictions across large texts</a:t>
            </a:r>
          </a:p>
          <a:p>
            <a:r>
              <a:rPr lang="en-US" dirty="0"/>
              <a:t>Descriptions of situations in a given polity without noticing that the particular situation is</a:t>
            </a:r>
          </a:p>
          <a:p>
            <a:r>
              <a:rPr lang="en-US" dirty="0"/>
              <a:t>Widespread across many polities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132155" y="1666568"/>
            <a:ext cx="48005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Leaps from the specific to the general</a:t>
            </a:r>
          </a:p>
          <a:p>
            <a:r>
              <a:rPr lang="en-US" sz="2200" dirty="0"/>
              <a:t>Inclusion of irrelevant material</a:t>
            </a:r>
          </a:p>
          <a:p>
            <a:r>
              <a:rPr lang="en-US" sz="2200" dirty="0"/>
              <a:t>Problem oversimplification</a:t>
            </a:r>
          </a:p>
          <a:p>
            <a:r>
              <a:rPr lang="en-US" sz="2200" dirty="0"/>
              <a:t>Lack of evidence</a:t>
            </a:r>
          </a:p>
          <a:p>
            <a:r>
              <a:rPr lang="en-US" sz="2200" dirty="0"/>
              <a:t>Over/under estimation</a:t>
            </a:r>
          </a:p>
          <a:p>
            <a:r>
              <a:rPr lang="en-US" sz="2200" dirty="0"/>
              <a:t>Insufficient discussion of important elements</a:t>
            </a:r>
          </a:p>
          <a:p>
            <a:r>
              <a:rPr lang="en-US" sz="2200" dirty="0"/>
              <a:t>Over/under assumption of audience knowledge</a:t>
            </a:r>
          </a:p>
          <a:p>
            <a:r>
              <a:rPr lang="en-US" sz="2200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19686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Mišak</a:t>
            </a:r>
            <a:r>
              <a:rPr lang="en-US" sz="3200" dirty="0"/>
              <a:t>, </a:t>
            </a:r>
            <a:r>
              <a:rPr lang="en-US" sz="3200" dirty="0" err="1"/>
              <a:t>Marušić</a:t>
            </a:r>
            <a:r>
              <a:rPr lang="en-US" sz="3200" dirty="0"/>
              <a:t>, &amp; </a:t>
            </a:r>
            <a:r>
              <a:rPr lang="en-US" sz="3200" dirty="0" err="1"/>
              <a:t>Marušić</a:t>
            </a:r>
            <a:r>
              <a:rPr lang="en-US" sz="3200" dirty="0"/>
              <a:t> (2005)…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362200"/>
            <a:ext cx="96012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“…</a:t>
            </a:r>
            <a:r>
              <a:rPr lang="en-US" b="1" u="sng" dirty="0"/>
              <a:t>specialized translators </a:t>
            </a:r>
            <a:r>
              <a:rPr lang="en-US" dirty="0"/>
              <a:t>may contribute to the quality of a paper by assuming the role of critical readers or language reviewers and act as authors’ editors.”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4267200"/>
            <a:ext cx="5486401" cy="1371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113212" y="4800600"/>
            <a:ext cx="1219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Flowerdew (2008)…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676400"/>
            <a:ext cx="9601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“…results in an unnecessary impoverishment of global knowledge, because contributions from [non-native English] writers may go unrecognized.”</a:t>
            </a:r>
          </a:p>
          <a:p>
            <a:pPr marL="0" indent="0">
              <a:buNone/>
            </a:pPr>
            <a:r>
              <a:rPr lang="en-US" dirty="0"/>
              <a:t>“English belongs to everyone and this includes the particular disciplinary communities, which have their own particular varieties of the language.”</a:t>
            </a:r>
          </a:p>
          <a:p>
            <a:pPr marL="0" indent="0">
              <a:buNone/>
            </a:pPr>
            <a:r>
              <a:rPr lang="en-US" dirty="0"/>
              <a:t>“This means that what is acceptable to the disciplinary community is up to the members of that community [regardless of native language]. Perhaps editors should therefore be encouraged to accept forms of English which, as long as they are intelligible, may not conform to ‘standard English’.” </a:t>
            </a:r>
          </a:p>
        </p:txBody>
      </p:sp>
    </p:spTree>
    <p:extLst>
      <p:ext uri="{BB962C8B-B14F-4D97-AF65-F5344CB8AC3E}">
        <p14:creationId xmlns:p14="http://schemas.microsoft.com/office/powerpoint/2010/main" val="36147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exchange option A…</a:t>
            </a:r>
          </a:p>
        </p:txBody>
      </p:sp>
      <p:sp>
        <p:nvSpPr>
          <p:cNvPr id="3" name="Flowchart: Merge 2"/>
          <p:cNvSpPr/>
          <p:nvPr/>
        </p:nvSpPr>
        <p:spPr>
          <a:xfrm>
            <a:off x="3427412" y="2667000"/>
            <a:ext cx="4495800" cy="2667000"/>
          </a:xfrm>
          <a:prstGeom prst="flowChartMerg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2093553" y="19812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Library Publishing Coalition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5612" y="19812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IFLA: SIG on Library Publishing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512" y="5428869"/>
            <a:ext cx="137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Library publishers?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7161" y="2230499"/>
            <a:ext cx="137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[Vendors?]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013" y="3295016"/>
            <a:ext cx="1828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International disciplinary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repository</a:t>
            </a:r>
          </a:p>
        </p:txBody>
      </p:sp>
    </p:spTree>
    <p:extLst>
      <p:ext uri="{BB962C8B-B14F-4D97-AF65-F5344CB8AC3E}">
        <p14:creationId xmlns:p14="http://schemas.microsoft.com/office/powerpoint/2010/main" val="7735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exchange option B…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3850" y="34290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Library Publishing Coalition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1374" y="340834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IFLA: SIG on Library Publishing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7161" y="5426411"/>
            <a:ext cx="137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Library publishers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5612" y="1896047"/>
            <a:ext cx="281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Vendors (bepress, Ebsco)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012" y="3304350"/>
            <a:ext cx="18287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Translation, editing,  processing services</a:t>
            </a:r>
          </a:p>
        </p:txBody>
      </p:sp>
      <p:sp>
        <p:nvSpPr>
          <p:cNvPr id="9" name="Diamond 8"/>
          <p:cNvSpPr/>
          <p:nvPr/>
        </p:nvSpPr>
        <p:spPr>
          <a:xfrm>
            <a:off x="3579812" y="2230499"/>
            <a:ext cx="4267200" cy="3195912"/>
          </a:xfrm>
          <a:prstGeom prst="diamond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0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References…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31414" y="2057400"/>
            <a:ext cx="9601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Flowerdew, J. (2008). Scholarly writers who use English as an additional language: What can Goffman’s “Stigma” tell us? </a:t>
            </a:r>
            <a:r>
              <a:rPr lang="en-US" sz="1800" i="1" dirty="0"/>
              <a:t>Journal of English for Academic Purposes,</a:t>
            </a:r>
            <a:r>
              <a:rPr lang="en-US" sz="1800" dirty="0"/>
              <a:t> </a:t>
            </a:r>
            <a:r>
              <a:rPr lang="en-US" sz="1800" i="1" dirty="0"/>
              <a:t>7</a:t>
            </a:r>
            <a:r>
              <a:rPr lang="en-US" sz="1800" dirty="0"/>
              <a:t>(2), 77-86.</a:t>
            </a:r>
          </a:p>
          <a:p>
            <a:pPr marL="0" indent="0">
              <a:buNone/>
            </a:pPr>
            <a:r>
              <a:rPr lang="en-US" sz="1800" dirty="0"/>
              <a:t>Hoops, J., &amp; Hare, S. (2019). Library publisher resources: Making publishing approachable, sustainable, and values-driven. </a:t>
            </a:r>
            <a:r>
              <a:rPr lang="en-US" sz="1800" i="1" dirty="0"/>
              <a:t>College &amp; Research Libraries News</a:t>
            </a:r>
            <a:r>
              <a:rPr lang="en-US" sz="1800" dirty="0"/>
              <a:t>, </a:t>
            </a:r>
            <a:r>
              <a:rPr lang="en-US" sz="1800" i="1" dirty="0"/>
              <a:t>80</a:t>
            </a:r>
            <a:r>
              <a:rPr lang="en-US" sz="1800" dirty="0"/>
              <a:t>(2), 74-77.</a:t>
            </a:r>
          </a:p>
          <a:p>
            <a:pPr marL="0" indent="0">
              <a:buNone/>
            </a:pPr>
            <a:r>
              <a:rPr lang="en-US" sz="1800" dirty="0"/>
              <a:t>Kaplan, R., &amp; </a:t>
            </a:r>
            <a:r>
              <a:rPr lang="en-US" sz="1800" dirty="0" err="1"/>
              <a:t>Baldauf</a:t>
            </a:r>
            <a:r>
              <a:rPr lang="en-US" sz="1800" dirty="0"/>
              <a:t>, R. (2005). Editing contributed scholarly articles from a language management perspective. </a:t>
            </a:r>
            <a:r>
              <a:rPr lang="en-US" sz="1800" i="1" dirty="0"/>
              <a:t>Journal of Second Language Writing</a:t>
            </a:r>
            <a:r>
              <a:rPr lang="en-US" sz="1800" dirty="0"/>
              <a:t>, </a:t>
            </a:r>
            <a:r>
              <a:rPr lang="en-US" sz="1800" i="1" dirty="0"/>
              <a:t>14</a:t>
            </a:r>
            <a:r>
              <a:rPr lang="en-US" sz="1800" dirty="0"/>
              <a:t>(1), 47-62.</a:t>
            </a:r>
          </a:p>
          <a:p>
            <a:pPr marL="0" indent="0">
              <a:buNone/>
            </a:pPr>
            <a:r>
              <a:rPr lang="en-US" sz="1800" dirty="0" err="1"/>
              <a:t>Mišak</a:t>
            </a:r>
            <a:r>
              <a:rPr lang="en-US" sz="1800" dirty="0"/>
              <a:t>, A., </a:t>
            </a:r>
            <a:r>
              <a:rPr lang="en-US" sz="1800" dirty="0" err="1"/>
              <a:t>Marušić</a:t>
            </a:r>
            <a:r>
              <a:rPr lang="en-US" sz="1800" dirty="0"/>
              <a:t>, M., &amp; </a:t>
            </a:r>
            <a:r>
              <a:rPr lang="en-US" sz="1800" dirty="0" err="1"/>
              <a:t>Marušić</a:t>
            </a:r>
            <a:r>
              <a:rPr lang="en-US" sz="1800" dirty="0"/>
              <a:t>, A. (2005). Manuscript editing as a way of teaching academic writing: Experience from a small scientific journal. </a:t>
            </a:r>
            <a:r>
              <a:rPr lang="en-US" sz="1800" i="1" dirty="0"/>
              <a:t>Journal of Second Language Writing,</a:t>
            </a:r>
            <a:r>
              <a:rPr lang="en-US" sz="1800" dirty="0"/>
              <a:t> </a:t>
            </a:r>
            <a:r>
              <a:rPr lang="en-US" sz="1800" i="1" dirty="0"/>
              <a:t>14</a:t>
            </a:r>
            <a:r>
              <a:rPr lang="en-US" sz="1800" dirty="0"/>
              <a:t>,(2) 122-131.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overview…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/>
          <a:lstStyle/>
          <a:p>
            <a:r>
              <a:rPr lang="en-US" dirty="0"/>
              <a:t>A library-published, scholarly journal</a:t>
            </a:r>
          </a:p>
          <a:p>
            <a:pPr lvl="1"/>
            <a:r>
              <a:rPr lang="en-US" dirty="0"/>
              <a:t>Background</a:t>
            </a:r>
          </a:p>
          <a:p>
            <a:r>
              <a:rPr lang="en-US" dirty="0"/>
              <a:t>Global exchange</a:t>
            </a:r>
          </a:p>
          <a:p>
            <a:pPr lvl="1"/>
            <a:r>
              <a:rPr lang="en-US" dirty="0"/>
              <a:t>Philosophy</a:t>
            </a:r>
          </a:p>
          <a:p>
            <a:pPr lvl="1"/>
            <a:r>
              <a:rPr lang="en-US" dirty="0"/>
              <a:t>Experience </a:t>
            </a:r>
          </a:p>
          <a:p>
            <a:pPr lvl="1"/>
            <a:r>
              <a:rPr lang="en-US" dirty="0"/>
              <a:t>Successes</a:t>
            </a:r>
          </a:p>
          <a:p>
            <a:pPr lvl="1"/>
            <a:r>
              <a:rPr lang="en-US" dirty="0"/>
              <a:t>Challenges </a:t>
            </a:r>
          </a:p>
          <a:p>
            <a:r>
              <a:rPr lang="en-US" dirty="0"/>
              <a:t>Professional discourse</a:t>
            </a:r>
          </a:p>
          <a:p>
            <a:pPr lvl="1"/>
            <a:r>
              <a:rPr lang="en-US" dirty="0"/>
              <a:t>Research/literature</a:t>
            </a:r>
          </a:p>
          <a:p>
            <a:pPr lvl="1"/>
            <a:r>
              <a:rPr lang="en-US" dirty="0"/>
              <a:t>Potential solutions  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990600"/>
            <a:ext cx="9601200" cy="480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Go raibh maith agat</a:t>
            </a:r>
            <a:br>
              <a:rPr lang="en-US" sz="2800" dirty="0"/>
            </a:br>
            <a:r>
              <a:rPr lang="ko-KR" altLang="en-US" sz="2800" dirty="0"/>
              <a:t>감사합니다</a:t>
            </a:r>
            <a:br>
              <a:rPr lang="en-US" altLang="ko-KR" sz="2800" dirty="0"/>
            </a:br>
            <a:r>
              <a:rPr lang="en-US" altLang="ko-KR" sz="2800" dirty="0"/>
              <a:t>Merci</a:t>
            </a:r>
            <a:br>
              <a:rPr lang="en-US" altLang="ko-KR" sz="2800" dirty="0"/>
            </a:br>
            <a:r>
              <a:rPr lang="ar-AE" altLang="ko-KR" sz="2800" dirty="0"/>
              <a:t>شكرا</a:t>
            </a:r>
            <a:br>
              <a:rPr lang="en-US" altLang="ko-KR" sz="2800" dirty="0"/>
            </a:br>
            <a:r>
              <a:rPr lang="ja-JP" altLang="en-US" sz="2800" dirty="0"/>
              <a:t>ありがとう</a:t>
            </a:r>
            <a:br>
              <a:rPr lang="ja-JP" altLang="en-US" sz="2800" dirty="0"/>
            </a:br>
            <a:r>
              <a:rPr lang="en-US" altLang="ko-KR" sz="2800" dirty="0"/>
              <a:t>Dziękuję Ci</a:t>
            </a:r>
            <a:br>
              <a:rPr lang="en-US" altLang="ko-KR" sz="2800" dirty="0"/>
            </a:br>
            <a:r>
              <a:rPr lang="hi-IN" altLang="ko-KR" sz="2800" dirty="0"/>
              <a:t>धन्यवाद </a:t>
            </a:r>
            <a:br>
              <a:rPr lang="hi-IN" altLang="ko-KR" sz="2800" dirty="0"/>
            </a:br>
            <a:r>
              <a:rPr lang="el-GR" altLang="ko-KR" sz="2800" dirty="0"/>
              <a:t>ευχαριστώ</a:t>
            </a:r>
            <a:br>
              <a:rPr lang="el-GR" altLang="ko-KR" sz="2800" dirty="0"/>
            </a:br>
            <a:r>
              <a:rPr lang="en-US" altLang="ko-KR" sz="2800" dirty="0"/>
              <a:t>Grazie</a:t>
            </a:r>
            <a:br>
              <a:rPr lang="en-US" altLang="ko-KR" sz="2800" dirty="0"/>
            </a:br>
            <a:r>
              <a:rPr lang="en-US" altLang="ko-KR" sz="2800" dirty="0"/>
              <a:t>C</a:t>
            </a:r>
            <a:r>
              <a:rPr lang="az-Cyrl-AZ" altLang="ko-KR" sz="2800" dirty="0"/>
              <a:t>пасибо</a:t>
            </a:r>
            <a:br>
              <a:rPr lang="en-US" altLang="ko-KR" sz="2800" dirty="0"/>
            </a:br>
            <a:r>
              <a:rPr lang="en-US" sz="2800" dirty="0"/>
              <a:t>Thank you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3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in Information Literacy (CIL)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343400"/>
          </a:xfrm>
        </p:spPr>
        <p:txBody>
          <a:bodyPr>
            <a:normAutofit/>
          </a:bodyPr>
          <a:lstStyle/>
          <a:p>
            <a:r>
              <a:rPr lang="en-US" sz="2200" dirty="0"/>
              <a:t>Independent , library-published, scholarly journal</a:t>
            </a:r>
          </a:p>
          <a:p>
            <a:r>
              <a:rPr lang="en-US" sz="2200" dirty="0"/>
              <a:t>Peer-reviewed</a:t>
            </a:r>
          </a:p>
          <a:p>
            <a:r>
              <a:rPr lang="en-US" sz="2200" dirty="0"/>
              <a:t>Open access (diamond, platinum, etc.)</a:t>
            </a:r>
          </a:p>
          <a:p>
            <a:r>
              <a:rPr lang="en-US" sz="2200" dirty="0"/>
              <a:t>Purview: IL in higher education</a:t>
            </a:r>
          </a:p>
          <a:p>
            <a:r>
              <a:rPr lang="en-US" sz="2200" dirty="0"/>
              <a:t>2007–present  (v. 1–13); semiannual </a:t>
            </a:r>
          </a:p>
          <a:p>
            <a:r>
              <a:rPr lang="en-US" sz="2200" dirty="0"/>
              <a:t>Cabell’s, Clarivate, DOAJ, Ebsco, ERIC, Elsevier, Google Scholar, Library of Congress, ProQuest, Public Knowledge Project, Ulrichsweb, etc.</a:t>
            </a:r>
          </a:p>
        </p:txBody>
      </p:sp>
    </p:spTree>
    <p:extLst>
      <p:ext uri="{BB962C8B-B14F-4D97-AF65-F5344CB8AC3E}">
        <p14:creationId xmlns:p14="http://schemas.microsoft.com/office/powerpoint/2010/main" val="19596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890" y="894732"/>
            <a:ext cx="4701142" cy="762001"/>
          </a:xfrm>
        </p:spPr>
        <p:txBody>
          <a:bodyPr/>
          <a:lstStyle/>
          <a:p>
            <a:r>
              <a:rPr lang="en-US" dirty="0"/>
              <a:t>Online Journal Systems: 2007-2017 (University at Buffalo)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5" y="2414307"/>
            <a:ext cx="4700587" cy="30009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567" y="894732"/>
            <a:ext cx="4703259" cy="762001"/>
          </a:xfrm>
        </p:spPr>
        <p:txBody>
          <a:bodyPr/>
          <a:lstStyle/>
          <a:p>
            <a:r>
              <a:rPr lang="en-US" dirty="0"/>
              <a:t>Digital Commons: 2017-present (Portland State University)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237814"/>
            <a:ext cx="4703763" cy="3353922"/>
          </a:xfr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7" y="228600"/>
            <a:ext cx="91450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2018 SJR Score: 1.657, 6/226 Library and Information Science (Scopus ®)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2" y="1676400"/>
            <a:ext cx="7226962" cy="4495800"/>
          </a:xfrm>
        </p:spPr>
      </p:pic>
      <p:sp>
        <p:nvSpPr>
          <p:cNvPr id="5" name="Rectangle 4"/>
          <p:cNvSpPr/>
          <p:nvPr/>
        </p:nvSpPr>
        <p:spPr>
          <a:xfrm>
            <a:off x="2360613" y="5029200"/>
            <a:ext cx="7467600" cy="60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“Values-driven publishing” (Hoops &amp; Hare, 2019)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2" y="2209800"/>
            <a:ext cx="4419599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Unfettered open access</a:t>
            </a:r>
          </a:p>
          <a:p>
            <a:r>
              <a:rPr lang="en-US" sz="1800" dirty="0"/>
              <a:t>Independent/unaffiliated editorship</a:t>
            </a:r>
          </a:p>
          <a:p>
            <a:r>
              <a:rPr lang="en-US" sz="1800" dirty="0"/>
              <a:t>Mentorship for new authors and reviewers</a:t>
            </a:r>
          </a:p>
          <a:p>
            <a:r>
              <a:rPr lang="en-US" sz="1800" dirty="0"/>
              <a:t>Diversity/inclusiveness</a:t>
            </a:r>
          </a:p>
          <a:p>
            <a:r>
              <a:rPr lang="en-US" sz="1800" dirty="0"/>
              <a:t>Global representation</a:t>
            </a:r>
          </a:p>
          <a:p>
            <a:r>
              <a:rPr lang="en-US" sz="1800" dirty="0"/>
              <a:t>Eco-friendly 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3813" y="4191000"/>
            <a:ext cx="3124199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71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IL research…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3" y="1828800"/>
            <a:ext cx="92963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Valdunciel</a:t>
            </a:r>
            <a:r>
              <a:rPr lang="en-US" dirty="0"/>
              <a:t>, M. (2018). </a:t>
            </a:r>
            <a:r>
              <a:rPr lang="en-US" dirty="0" err="1"/>
              <a:t>Alfabetización</a:t>
            </a:r>
            <a:r>
              <a:rPr lang="en-US" dirty="0"/>
              <a:t> </a:t>
            </a:r>
            <a:r>
              <a:rPr lang="en-US" dirty="0" err="1"/>
              <a:t>informacional</a:t>
            </a:r>
            <a:r>
              <a:rPr lang="en-US" dirty="0"/>
              <a:t> y </a:t>
            </a:r>
            <a:r>
              <a:rPr lang="en-US" dirty="0" err="1"/>
              <a:t>biblioteca</a:t>
            </a:r>
            <a:r>
              <a:rPr lang="en-US" dirty="0"/>
              <a:t> neoliberal: </a:t>
            </a:r>
            <a:r>
              <a:rPr lang="en-US" dirty="0" err="1"/>
              <a:t>Hacia</a:t>
            </a:r>
            <a:r>
              <a:rPr lang="en-US" dirty="0"/>
              <a:t>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. </a:t>
            </a:r>
            <a:r>
              <a:rPr lang="en-US" i="1" dirty="0" err="1"/>
              <a:t>Informacion</a:t>
            </a:r>
            <a:r>
              <a:rPr lang="en-US" i="1" dirty="0"/>
              <a:t>, </a:t>
            </a:r>
            <a:r>
              <a:rPr lang="en-US" i="1" dirty="0" err="1"/>
              <a:t>Cultura</a:t>
            </a:r>
            <a:r>
              <a:rPr lang="en-US" i="1" dirty="0"/>
              <a:t> y </a:t>
            </a:r>
            <a:r>
              <a:rPr lang="en-US" i="1" dirty="0" err="1"/>
              <a:t>Sociedad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, 129–138. </a:t>
            </a:r>
          </a:p>
          <a:p>
            <a:pPr marL="0" indent="0">
              <a:buNone/>
            </a:pPr>
            <a:r>
              <a:rPr lang="en-US" dirty="0" err="1"/>
              <a:t>Özel</a:t>
            </a:r>
            <a:r>
              <a:rPr lang="en-US" dirty="0"/>
              <a:t>, N. (2014).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Görevlilerinin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Okuryazarlığı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Gereksinimleri</a:t>
            </a:r>
            <a:r>
              <a:rPr lang="en-US" dirty="0"/>
              <a:t>: Ankara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. </a:t>
            </a:r>
            <a:r>
              <a:rPr lang="en-US" i="1" dirty="0"/>
              <a:t>Information World / </a:t>
            </a:r>
            <a:r>
              <a:rPr lang="en-US" i="1" dirty="0" err="1"/>
              <a:t>Bilgi</a:t>
            </a:r>
            <a:r>
              <a:rPr lang="en-US" i="1" dirty="0"/>
              <a:t> </a:t>
            </a:r>
            <a:r>
              <a:rPr lang="en-US" i="1" dirty="0" err="1"/>
              <a:t>Dunyasi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(2), 253–283. </a:t>
            </a:r>
          </a:p>
          <a:p>
            <a:pPr marL="0" indent="0">
              <a:buNone/>
            </a:pPr>
            <a:r>
              <a:rPr lang="en-US" dirty="0"/>
              <a:t>Sonia, Š. (2013).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információs</a:t>
            </a:r>
            <a:r>
              <a:rPr lang="en-US" dirty="0"/>
              <a:t> </a:t>
            </a:r>
            <a:r>
              <a:rPr lang="en-US" dirty="0" err="1"/>
              <a:t>mûveltség</a:t>
            </a:r>
            <a:r>
              <a:rPr lang="en-US" dirty="0"/>
              <a:t>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/>
              <a:t>szempontjai</a:t>
            </a:r>
            <a:r>
              <a:rPr lang="en-US" dirty="0"/>
              <a:t> a 2.0-ás </a:t>
            </a:r>
            <a:r>
              <a:rPr lang="en-US" dirty="0" err="1"/>
              <a:t>kutatási</a:t>
            </a:r>
            <a:r>
              <a:rPr lang="en-US" dirty="0"/>
              <a:t> </a:t>
            </a:r>
            <a:r>
              <a:rPr lang="en-US" dirty="0" err="1"/>
              <a:t>környezetben</a:t>
            </a:r>
            <a:r>
              <a:rPr lang="en-US" dirty="0"/>
              <a:t>. </a:t>
            </a:r>
            <a:r>
              <a:rPr lang="en-US" i="1" dirty="0"/>
              <a:t>Library Review / </a:t>
            </a:r>
            <a:r>
              <a:rPr lang="en-US" i="1" dirty="0" err="1"/>
              <a:t>Konyvtari</a:t>
            </a:r>
            <a:r>
              <a:rPr lang="en-US" i="1" dirty="0"/>
              <a:t> </a:t>
            </a:r>
            <a:r>
              <a:rPr lang="en-US" i="1" dirty="0" err="1"/>
              <a:t>Figyelo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332–342. </a:t>
            </a:r>
          </a:p>
          <a:p>
            <a:pPr marL="0" indent="0">
              <a:buNone/>
            </a:pPr>
            <a:r>
              <a:rPr lang="en-US" dirty="0" err="1"/>
              <a:t>Kibler</a:t>
            </a:r>
            <a:r>
              <a:rPr lang="en-US" dirty="0"/>
              <a:t>, S. (2017). </a:t>
            </a:r>
            <a:r>
              <a:rPr lang="en-US" dirty="0" err="1"/>
              <a:t>Informationskompetenzvermittlung</a:t>
            </a:r>
            <a:r>
              <a:rPr lang="en-US" dirty="0"/>
              <a:t> </a:t>
            </a:r>
            <a:r>
              <a:rPr lang="en-US" dirty="0" err="1"/>
              <a:t>gemeinsam</a:t>
            </a:r>
            <a:r>
              <a:rPr lang="en-US" dirty="0"/>
              <a:t> </a:t>
            </a:r>
            <a:r>
              <a:rPr lang="en-US" dirty="0" err="1"/>
              <a:t>gestalten</a:t>
            </a:r>
            <a:r>
              <a:rPr lang="en-US" dirty="0"/>
              <a:t>: </a:t>
            </a:r>
            <a:r>
              <a:rPr lang="en-US" dirty="0" err="1"/>
              <a:t>hochschulinterne</a:t>
            </a:r>
            <a:r>
              <a:rPr lang="en-US" dirty="0"/>
              <a:t> </a:t>
            </a:r>
            <a:r>
              <a:rPr lang="en-US" dirty="0" err="1"/>
              <a:t>Kooperationen</a:t>
            </a:r>
            <a:r>
              <a:rPr lang="en-US" dirty="0"/>
              <a:t> </a:t>
            </a:r>
            <a:r>
              <a:rPr lang="en-US" dirty="0" err="1"/>
              <a:t>anbahnen</a:t>
            </a:r>
            <a:r>
              <a:rPr lang="en-US" dirty="0"/>
              <a:t> und </a:t>
            </a:r>
            <a:r>
              <a:rPr lang="en-US" dirty="0" err="1"/>
              <a:t>durchführen</a:t>
            </a:r>
            <a:r>
              <a:rPr lang="en-US" dirty="0"/>
              <a:t>. </a:t>
            </a:r>
            <a:r>
              <a:rPr lang="en-US" i="1" dirty="0" err="1"/>
              <a:t>Bibliotheksdienst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(12), 1009–1022. </a:t>
            </a:r>
          </a:p>
          <a:p>
            <a:pPr marL="0" indent="0">
              <a:buNone/>
            </a:pPr>
            <a:r>
              <a:rPr lang="en-US" dirty="0"/>
              <a:t>León-Moreno, J., &amp; Caldera-Serrano, J. (2013). </a:t>
            </a:r>
            <a:r>
              <a:rPr lang="en-US" dirty="0" err="1"/>
              <a:t>Códigos</a:t>
            </a:r>
            <a:r>
              <a:rPr lang="en-US" dirty="0"/>
              <a:t> QR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bibliotecas</a:t>
            </a:r>
            <a:r>
              <a:rPr lang="en-US" dirty="0"/>
              <a:t>. </a:t>
            </a:r>
            <a:r>
              <a:rPr lang="en-US" i="1" dirty="0" err="1"/>
              <a:t>Ciencias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r>
              <a:rPr lang="en-US" dirty="0"/>
              <a:t>, </a:t>
            </a:r>
            <a:r>
              <a:rPr lang="en-US" i="1" dirty="0"/>
              <a:t>44</a:t>
            </a:r>
            <a:r>
              <a:rPr lang="en-US" dirty="0"/>
              <a:t>(1), 22. </a:t>
            </a:r>
          </a:p>
          <a:p>
            <a:pPr marL="0" indent="0">
              <a:buNone/>
            </a:pPr>
            <a:r>
              <a:rPr lang="en-US" dirty="0" err="1"/>
              <a:t>Vyčítalová</a:t>
            </a:r>
            <a:r>
              <a:rPr lang="en-US" dirty="0"/>
              <a:t>, A. (2012).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gramotnost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zdravotnictví</a:t>
            </a:r>
            <a:r>
              <a:rPr lang="en-US" dirty="0"/>
              <a:t> se </a:t>
            </a:r>
            <a:r>
              <a:rPr lang="en-US" dirty="0" err="1"/>
              <a:t>zamĕřením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gramotnosti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. </a:t>
            </a:r>
            <a:r>
              <a:rPr lang="en-US" i="1" dirty="0" err="1"/>
              <a:t>Knihovna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5–21. </a:t>
            </a:r>
          </a:p>
          <a:p>
            <a:pPr marL="0" indent="0">
              <a:buNone/>
            </a:pPr>
            <a:r>
              <a:rPr lang="en-US" dirty="0"/>
              <a:t>Erich, A., &amp; Popescu, C. (2012).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informaţiei</a:t>
            </a:r>
            <a:r>
              <a:rPr lang="en-US" dirty="0"/>
              <a:t> - o </a:t>
            </a:r>
            <a:r>
              <a:rPr lang="en-US" dirty="0" err="1"/>
              <a:t>nouă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dezvoltării</a:t>
            </a:r>
            <a:r>
              <a:rPr lang="en-US" dirty="0"/>
              <a:t> </a:t>
            </a:r>
            <a:r>
              <a:rPr lang="en-US" dirty="0" err="1"/>
              <a:t>abilităţilor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. </a:t>
            </a:r>
            <a:r>
              <a:rPr lang="en-US" i="1" dirty="0"/>
              <a:t>Library &amp; Information Science Research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, 126–139. </a:t>
            </a:r>
          </a:p>
          <a:p>
            <a:pPr marL="0" indent="0">
              <a:buNone/>
            </a:pPr>
            <a:r>
              <a:rPr lang="en-US" dirty="0" err="1"/>
              <a:t>Dreisiebner</a:t>
            </a:r>
            <a:r>
              <a:rPr lang="en-US" dirty="0"/>
              <a:t>, S., &amp; </a:t>
            </a:r>
            <a:r>
              <a:rPr lang="en-US" dirty="0" err="1"/>
              <a:t>Mandl</a:t>
            </a:r>
            <a:r>
              <a:rPr lang="en-US" dirty="0"/>
              <a:t>, T. (2017). </a:t>
            </a:r>
            <a:r>
              <a:rPr lang="en-US" dirty="0" err="1"/>
              <a:t>Entwicklung</a:t>
            </a:r>
            <a:r>
              <a:rPr lang="en-US" dirty="0"/>
              <a:t> und </a:t>
            </a:r>
            <a:r>
              <a:rPr lang="en-US" dirty="0" err="1"/>
              <a:t>Evaluierung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Vermittlung</a:t>
            </a:r>
            <a:r>
              <a:rPr lang="en-US" dirty="0"/>
              <a:t> von </a:t>
            </a:r>
            <a:r>
              <a:rPr lang="en-US" dirty="0" err="1"/>
              <a:t>Informtionskompetenz</a:t>
            </a:r>
            <a:r>
              <a:rPr lang="en-US" dirty="0"/>
              <a:t>: </a:t>
            </a:r>
            <a:r>
              <a:rPr lang="en-US" dirty="0" err="1"/>
              <a:t>Vorstellung</a:t>
            </a:r>
            <a:r>
              <a:rPr lang="en-US" dirty="0"/>
              <a:t> des von der </a:t>
            </a:r>
            <a:r>
              <a:rPr lang="en-US" dirty="0" err="1"/>
              <a:t>Europäischen</a:t>
            </a:r>
            <a:r>
              <a:rPr lang="en-US" dirty="0"/>
              <a:t> Union </a:t>
            </a:r>
            <a:r>
              <a:rPr lang="en-US" dirty="0" err="1"/>
              <a:t>geförderten</a:t>
            </a:r>
            <a:r>
              <a:rPr lang="en-US" dirty="0"/>
              <a:t> </a:t>
            </a:r>
            <a:r>
              <a:rPr lang="en-US" dirty="0" err="1"/>
              <a:t>Projekts</a:t>
            </a:r>
            <a:r>
              <a:rPr lang="en-US" dirty="0"/>
              <a:t> "Information Literacy Online". </a:t>
            </a:r>
            <a:r>
              <a:rPr lang="en-US" i="1" dirty="0" err="1"/>
              <a:t>Bibliotheksdienst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(9), 763–770. </a:t>
            </a:r>
          </a:p>
          <a:p>
            <a:pPr marL="0" indent="0">
              <a:buNone/>
            </a:pPr>
            <a:r>
              <a:rPr lang="en-US" dirty="0" err="1"/>
              <a:t>Lasić-Lazić</a:t>
            </a:r>
            <a:r>
              <a:rPr lang="en-US" dirty="0"/>
              <a:t>, J., </a:t>
            </a:r>
            <a:r>
              <a:rPr lang="en-US" dirty="0" err="1"/>
              <a:t>Špiranec</a:t>
            </a:r>
            <a:r>
              <a:rPr lang="en-US" dirty="0"/>
              <a:t>, S., &amp; </a:t>
            </a:r>
            <a:r>
              <a:rPr lang="en-US" dirty="0" err="1"/>
              <a:t>Zorica</a:t>
            </a:r>
            <a:r>
              <a:rPr lang="en-US" dirty="0"/>
              <a:t>, M. B. (2012). </a:t>
            </a:r>
            <a:r>
              <a:rPr lang="en-US" dirty="0" err="1"/>
              <a:t>Izgubljeni</a:t>
            </a:r>
            <a:r>
              <a:rPr lang="en-US" dirty="0"/>
              <a:t> u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obrazovnim</a:t>
            </a:r>
            <a:r>
              <a:rPr lang="en-US" dirty="0"/>
              <a:t> </a:t>
            </a:r>
            <a:r>
              <a:rPr lang="en-US" dirty="0" err="1"/>
              <a:t>okruženjima</a:t>
            </a:r>
            <a:r>
              <a:rPr lang="en-US" dirty="0"/>
              <a:t> - </a:t>
            </a:r>
            <a:r>
              <a:rPr lang="en-US" dirty="0" err="1"/>
              <a:t>pronadeni</a:t>
            </a:r>
            <a:r>
              <a:rPr lang="en-US" dirty="0"/>
              <a:t> u </a:t>
            </a:r>
            <a:r>
              <a:rPr lang="en-US" dirty="0" err="1"/>
              <a:t>informacijskom</a:t>
            </a:r>
            <a:r>
              <a:rPr lang="en-US" dirty="0"/>
              <a:t> </a:t>
            </a:r>
            <a:r>
              <a:rPr lang="en-US" dirty="0" err="1"/>
              <a:t>opismenjivanju</a:t>
            </a:r>
            <a:r>
              <a:rPr lang="en-US" dirty="0"/>
              <a:t>. </a:t>
            </a:r>
            <a:r>
              <a:rPr lang="en-US" i="1" dirty="0" err="1"/>
              <a:t>Medijska</a:t>
            </a:r>
            <a:r>
              <a:rPr lang="en-US" i="1" dirty="0"/>
              <a:t> </a:t>
            </a:r>
            <a:r>
              <a:rPr lang="en-US" i="1" dirty="0" err="1"/>
              <a:t>Istrazivanja</a:t>
            </a:r>
            <a:r>
              <a:rPr lang="en-US" i="1" dirty="0"/>
              <a:t>/Media Research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(1), 125–142. </a:t>
            </a:r>
          </a:p>
          <a:p>
            <a:pPr marL="0" indent="0">
              <a:buNone/>
            </a:pPr>
            <a:r>
              <a:rPr lang="en-US" dirty="0" err="1"/>
              <a:t>Renditiso</a:t>
            </a:r>
            <a:r>
              <a:rPr lang="en-US" dirty="0"/>
              <a:t>, A. (2011). </a:t>
            </a:r>
            <a:r>
              <a:rPr lang="en-US" dirty="0" err="1"/>
              <a:t>L’information</a:t>
            </a:r>
            <a:r>
              <a:rPr lang="en-US" dirty="0"/>
              <a:t> literacy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biblioteche</a:t>
            </a:r>
            <a:r>
              <a:rPr lang="en-US" dirty="0"/>
              <a:t> </a:t>
            </a:r>
            <a:r>
              <a:rPr lang="en-US" dirty="0" err="1"/>
              <a:t>universitarie</a:t>
            </a:r>
            <a:r>
              <a:rPr lang="en-US" dirty="0"/>
              <a:t> </a:t>
            </a:r>
            <a:r>
              <a:rPr lang="en-US" dirty="0" err="1"/>
              <a:t>italiane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di </a:t>
            </a:r>
            <a:r>
              <a:rPr lang="en-US" dirty="0" err="1"/>
              <a:t>un’indagine</a:t>
            </a:r>
            <a:r>
              <a:rPr lang="en-US" dirty="0"/>
              <a:t> </a:t>
            </a:r>
            <a:r>
              <a:rPr lang="en-US" dirty="0" err="1"/>
              <a:t>comparati</a:t>
            </a:r>
            <a:r>
              <a:rPr lang="en-US" dirty="0"/>
              <a:t> con le </a:t>
            </a:r>
            <a:r>
              <a:rPr lang="en-US" dirty="0" err="1"/>
              <a:t>modalità</a:t>
            </a:r>
            <a:r>
              <a:rPr lang="en-US" dirty="0"/>
              <a:t> di </a:t>
            </a:r>
            <a:r>
              <a:rPr lang="en-US" dirty="0" err="1"/>
              <a:t>comunicazione</a:t>
            </a:r>
            <a:r>
              <a:rPr lang="en-US" dirty="0"/>
              <a:t> del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Web. </a:t>
            </a:r>
            <a:r>
              <a:rPr lang="en-US" i="1" dirty="0" err="1"/>
              <a:t>Bollettino</a:t>
            </a:r>
            <a:r>
              <a:rPr lang="en-US" i="1" dirty="0"/>
              <a:t> AIB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(3), 213–226. </a:t>
            </a:r>
          </a:p>
          <a:p>
            <a:pPr marL="0" indent="0">
              <a:buNone/>
            </a:pPr>
            <a:r>
              <a:rPr lang="en-US" dirty="0" err="1"/>
              <a:t>Zikuška</a:t>
            </a:r>
            <a:r>
              <a:rPr lang="en-US" dirty="0"/>
              <a:t>, J., &amp; </a:t>
            </a:r>
            <a:r>
              <a:rPr lang="en-US" dirty="0" err="1"/>
              <a:t>Güntherová</a:t>
            </a:r>
            <a:r>
              <a:rPr lang="en-US" dirty="0"/>
              <a:t>, E. (2009). </a:t>
            </a:r>
            <a:r>
              <a:rPr lang="en-US" dirty="0" err="1"/>
              <a:t>Partnerství</a:t>
            </a:r>
            <a:r>
              <a:rPr lang="en-US" dirty="0"/>
              <a:t> a </a:t>
            </a:r>
            <a:r>
              <a:rPr lang="en-US" dirty="0" err="1"/>
              <a:t>spolupráce</a:t>
            </a:r>
            <a:r>
              <a:rPr lang="en-US" dirty="0"/>
              <a:t> -- NAKLIV (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klastr</a:t>
            </a:r>
            <a:r>
              <a:rPr lang="en-US" dirty="0"/>
              <a:t> </a:t>
            </a:r>
            <a:r>
              <a:rPr lang="en-US" dirty="0" err="1"/>
              <a:t>informačního</a:t>
            </a:r>
            <a:r>
              <a:rPr lang="en-US" dirty="0"/>
              <a:t> </a:t>
            </a:r>
            <a:r>
              <a:rPr lang="en-US" dirty="0" err="1"/>
              <a:t>vzdĕlávání</a:t>
            </a:r>
            <a:r>
              <a:rPr lang="en-US" dirty="0"/>
              <a:t>). </a:t>
            </a:r>
            <a:r>
              <a:rPr lang="en-US" i="1" dirty="0" err="1"/>
              <a:t>Knihovna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(2), 63–67.</a:t>
            </a:r>
          </a:p>
        </p:txBody>
      </p:sp>
    </p:spTree>
    <p:extLst>
      <p:ext uri="{BB962C8B-B14F-4D97-AF65-F5344CB8AC3E}">
        <p14:creationId xmlns:p14="http://schemas.microsoft.com/office/powerpoint/2010/main" val="12735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Soliciting across borders…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4648200"/>
            <a:ext cx="2353003" cy="127652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4343401"/>
            <a:ext cx="6153580" cy="1981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32327"/>
            <a:ext cx="4754880" cy="2202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849222"/>
            <a:ext cx="4389120" cy="21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1871</TotalTime>
  <Words>1010</Words>
  <Application>Microsoft Office PowerPoint</Application>
  <PresentationFormat>Custom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Euphemia</vt:lpstr>
      <vt:lpstr>Wingdings</vt:lpstr>
      <vt:lpstr>Serenity 16x9</vt:lpstr>
      <vt:lpstr>A Case Study on Global Knowledge Exchange with a Library-Published Journal</vt:lpstr>
      <vt:lpstr>Case study overview…</vt:lpstr>
      <vt:lpstr>Communications in Information Literacy (CIL)</vt:lpstr>
      <vt:lpstr>PowerPoint Presentation</vt:lpstr>
      <vt:lpstr>PowerPoint Presentation</vt:lpstr>
      <vt:lpstr>2018 SJR Score: 1.657, 6/226 Library and Information Science (Scopus ®)</vt:lpstr>
      <vt:lpstr>“Values-driven publishing” (Hoops &amp; Hare, 2019)</vt:lpstr>
      <vt:lpstr>International IL research…</vt:lpstr>
      <vt:lpstr>Soliciting across borders…</vt:lpstr>
      <vt:lpstr>International submissions…</vt:lpstr>
      <vt:lpstr>PowerPoint Presentation</vt:lpstr>
      <vt:lpstr>Publishing across borders…</vt:lpstr>
      <vt:lpstr>PowerPoint Presentation</vt:lpstr>
      <vt:lpstr>Kaplan &amp; Baldauf (2005)…</vt:lpstr>
      <vt:lpstr>Mišak, Marušić, &amp; Marušić (2005)…</vt:lpstr>
      <vt:lpstr>Flowerdew (2008)…</vt:lpstr>
      <vt:lpstr>Global exchange option A…</vt:lpstr>
      <vt:lpstr>Global exchange option B…</vt:lpstr>
      <vt:lpstr>References…</vt:lpstr>
      <vt:lpstr>Go raibh maith agat 감사합니다 Merci شكرا ありがとう Dziękuję Ci धन्यवाद  ευχαριστώ Grazie Cпасибо Thank you 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Desire for Global Engagement in Independent Library-Published Journals:</dc:title>
  <dc:creator>Hollister, Christopher</dc:creator>
  <cp:lastModifiedBy>Clark, Jillian (ELS-BKY)</cp:lastModifiedBy>
  <cp:revision>74</cp:revision>
  <dcterms:created xsi:type="dcterms:W3CDTF">2019-01-29T14:09:27Z</dcterms:created>
  <dcterms:modified xsi:type="dcterms:W3CDTF">2019-04-26T16:09:52Z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