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9" r:id="rId2"/>
    <p:sldId id="270" r:id="rId3"/>
    <p:sldId id="271" r:id="rId4"/>
    <p:sldId id="260" r:id="rId5"/>
    <p:sldId id="261" r:id="rId6"/>
    <p:sldId id="292" r:id="rId7"/>
    <p:sldId id="257" r:id="rId8"/>
    <p:sldId id="258" r:id="rId9"/>
    <p:sldId id="266" r:id="rId10"/>
    <p:sldId id="273" r:id="rId11"/>
    <p:sldId id="274" r:id="rId12"/>
    <p:sldId id="275" r:id="rId13"/>
    <p:sldId id="263" r:id="rId14"/>
    <p:sldId id="282" r:id="rId15"/>
    <p:sldId id="289" r:id="rId16"/>
    <p:sldId id="262" r:id="rId17"/>
    <p:sldId id="277" r:id="rId18"/>
    <p:sldId id="291" r:id="rId19"/>
    <p:sldId id="276" r:id="rId20"/>
    <p:sldId id="290" r:id="rId21"/>
    <p:sldId id="286" r:id="rId22"/>
    <p:sldId id="283" r:id="rId23"/>
    <p:sldId id="278" r:id="rId24"/>
    <p:sldId id="287" r:id="rId25"/>
    <p:sldId id="288" r:id="rId26"/>
    <p:sldId id="265" r:id="rId27"/>
    <p:sldId id="293" r:id="rId28"/>
    <p:sldId id="267"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4" autoAdjust="0"/>
  </p:normalViewPr>
  <p:slideViewPr>
    <p:cSldViewPr>
      <p:cViewPr varScale="1">
        <p:scale>
          <a:sx n="103" d="100"/>
          <a:sy n="103" d="100"/>
        </p:scale>
        <p:origin x="168"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36D59-352C-4298-8C96-C652AC6B1303}" type="datetimeFigureOut">
              <a:rPr lang="en-US" smtClean="0"/>
              <a:pPr/>
              <a:t>9/26/2018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6609F-BA89-4774-941D-07EDBF324544}" type="slidenum">
              <a:rPr lang="en-US" smtClean="0"/>
              <a:pPr/>
              <a:t>‹#›</a:t>
            </a:fld>
            <a:endParaRPr lang="en-US"/>
          </a:p>
        </p:txBody>
      </p:sp>
    </p:spTree>
    <p:extLst>
      <p:ext uri="{BB962C8B-B14F-4D97-AF65-F5344CB8AC3E}">
        <p14:creationId xmlns:p14="http://schemas.microsoft.com/office/powerpoint/2010/main" val="372785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c.swosu.edu/cp_videos/3/" TargetMode="External"/><Relationship Id="rId3" Type="http://schemas.openxmlformats.org/officeDocument/2006/relationships/hyperlink" Target="https://dc.swosu.edu/cp_videos/6/" TargetMode="External"/><Relationship Id="rId7" Type="http://schemas.openxmlformats.org/officeDocument/2006/relationships/hyperlink" Target="https://dc.swosu.edu/cp_videos/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c.swosu.edu/cp_videos/5/" TargetMode="External"/><Relationship Id="rId5" Type="http://schemas.openxmlformats.org/officeDocument/2006/relationships/hyperlink" Target="https://dc.swosu.edu/cp_videos/4/" TargetMode="External"/><Relationship Id="rId4" Type="http://schemas.openxmlformats.org/officeDocument/2006/relationships/hyperlink" Target="https://dc.swosu.edu/cp_videos/2/"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dc.swosu.edu/cp_videos/3/" TargetMode="External"/><Relationship Id="rId3" Type="http://schemas.openxmlformats.org/officeDocument/2006/relationships/hyperlink" Target="https://dc.swosu.edu/cp_videos/6/" TargetMode="External"/><Relationship Id="rId7" Type="http://schemas.openxmlformats.org/officeDocument/2006/relationships/hyperlink" Target="https://dc.swosu.edu/cp_videos/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c.swosu.edu/cp_videos/5/" TargetMode="External"/><Relationship Id="rId5" Type="http://schemas.openxmlformats.org/officeDocument/2006/relationships/hyperlink" Target="https://dc.swosu.edu/cp_videos/4/" TargetMode="External"/><Relationship Id="rId4" Type="http://schemas.openxmlformats.org/officeDocument/2006/relationships/hyperlink" Target="https://dc.swosu.edu/cp_videos/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is on topic to give a shout out to all of the SWOSU students and faculty who participated in our Research and Scholarly Activity Fair.</a:t>
            </a:r>
          </a:p>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1</a:t>
            </a:fld>
            <a:endParaRPr lang="en-US"/>
          </a:p>
        </p:txBody>
      </p:sp>
    </p:spTree>
    <p:extLst>
      <p:ext uri="{BB962C8B-B14F-4D97-AF65-F5344CB8AC3E}">
        <p14:creationId xmlns:p14="http://schemas.microsoft.com/office/powerpoint/2010/main" val="32613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Software Engineering Video project is one example of how the SWOSU Libraries has been successful in helping students and faculty make full use of our services for their research and scholarly activities, including disseminating their work.  All of the points in the slide are carried out, in part,  by our Institutional Repository (IR)  services.  And research shows that this type of promotion and encouragement of student research is an important partner in the college's academic mission.</a:t>
            </a:r>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19</a:t>
            </a:fld>
            <a:endParaRPr lang="en-US"/>
          </a:p>
        </p:txBody>
      </p:sp>
    </p:spTree>
    <p:extLst>
      <p:ext uri="{BB962C8B-B14F-4D97-AF65-F5344CB8AC3E}">
        <p14:creationId xmlns:p14="http://schemas.microsoft.com/office/powerpoint/2010/main" val="12722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look at how the repository is a gateway for a global audience.  We will look at just one article.  Start with 2016 Student Research and Scholarly Activity Fair.  Here is one article by a group of student researchers.  The platform makes the article available worldwide  (explain how people around the world can search for it), with live updates of its use by others.  This shows how many times the article was downloaded, this is the live dashboard showing locations of access, and here is a notice that a person in Menlo Park is downloading this very article by SWOSU students.</a:t>
            </a:r>
          </a:p>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20</a:t>
            </a:fld>
            <a:endParaRPr lang="en-US"/>
          </a:p>
        </p:txBody>
      </p:sp>
    </p:spTree>
    <p:extLst>
      <p:ext uri="{BB962C8B-B14F-4D97-AF65-F5344CB8AC3E}">
        <p14:creationId xmlns:p14="http://schemas.microsoft.com/office/powerpoint/2010/main" val="283276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Library stereotypes are familiar, even if you don't believe them yourself.  Too many people still think of libraries this way.  Even college students often view academic libraries as just a bigger version of their middle school libraries.</a:t>
            </a:r>
          </a:p>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4</a:t>
            </a:fld>
            <a:endParaRPr lang="en-US"/>
          </a:p>
        </p:txBody>
      </p:sp>
    </p:spTree>
    <p:extLst>
      <p:ext uri="{BB962C8B-B14F-4D97-AF65-F5344CB8AC3E}">
        <p14:creationId xmlns:p14="http://schemas.microsoft.com/office/powerpoint/2010/main" val="308094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we know that libraries are much more than a place to check out books.  They are information centers,  of items in multiple formats, with equipment to use, and  staffed by professionals who are eager to help students and faculty make their projects happen.  Our emphases today is on “student lead”  or “student-centric” research projects that the SWOSU Libraries are assisting in making their research available to the world. </a:t>
            </a:r>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5</a:t>
            </a:fld>
            <a:endParaRPr lang="en-US"/>
          </a:p>
        </p:txBody>
      </p:sp>
    </p:spTree>
    <p:extLst>
      <p:ext uri="{BB962C8B-B14F-4D97-AF65-F5344CB8AC3E}">
        <p14:creationId xmlns:p14="http://schemas.microsoft.com/office/powerpoint/2010/main" val="94294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get into too much detail, let's take a step back and take an overall look at SWOSU Libraries.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A6609F-BA89-4774-941D-07EDBF324544}" type="slidenum">
              <a:rPr lang="en-US" smtClean="0"/>
              <a:pPr/>
              <a:t>7</a:t>
            </a:fld>
            <a:endParaRPr lang="en-US"/>
          </a:p>
        </p:txBody>
      </p:sp>
    </p:spTree>
    <p:extLst>
      <p:ext uri="{BB962C8B-B14F-4D97-AF65-F5344CB8AC3E}">
        <p14:creationId xmlns:p14="http://schemas.microsoft.com/office/powerpoint/2010/main" val="345527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Software Engineering Video project is one example of how the SWOSU Libraries has been successful in helping students and faculty make full use of our services for their research and scholarly activities, including disseminating their work.  All of the points in the slide are carried out, in part,  by our Institutional Repository (IR)  services.  And research shows that this type of promotion and encouragement of student research is an important partner in the college's academic mission.</a:t>
            </a:r>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9</a:t>
            </a:fld>
            <a:endParaRPr lang="en-US"/>
          </a:p>
        </p:txBody>
      </p:sp>
    </p:spTree>
    <p:extLst>
      <p:ext uri="{BB962C8B-B14F-4D97-AF65-F5344CB8AC3E}">
        <p14:creationId xmlns:p14="http://schemas.microsoft.com/office/powerpoint/2010/main" val="374826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look at how the repository is a gateway for a global audience.  We will look at just one article.  Start with 2016 Student Research and Scholarly Activity Fair.  Here is one article by a group of student researchers.  The platform makes the article available worldwide  (explain how people around the world can search for it), with live updates of its use by others.  This shows how many times the article was downloaded, this is the live dashboard showing locations of access, and here is a notice that a person in Menlo Park is downloading this very article by SWOSU students.</a:t>
            </a:r>
          </a:p>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13</a:t>
            </a:fld>
            <a:endParaRPr lang="en-US"/>
          </a:p>
        </p:txBody>
      </p:sp>
    </p:spTree>
    <p:extLst>
      <p:ext uri="{BB962C8B-B14F-4D97-AF65-F5344CB8AC3E}">
        <p14:creationId xmlns:p14="http://schemas.microsoft.com/office/powerpoint/2010/main" val="13803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14</a:t>
            </a:fld>
            <a:endParaRPr lang="en-US"/>
          </a:p>
        </p:txBody>
      </p:sp>
    </p:spTree>
    <p:extLst>
      <p:ext uri="{BB962C8B-B14F-4D97-AF65-F5344CB8AC3E}">
        <p14:creationId xmlns:p14="http://schemas.microsoft.com/office/powerpoint/2010/main" val="345278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discuss Hector Lucas and his podcasts, which is both a form of student creative works and chronicles other students' research:</a:t>
            </a:r>
          </a:p>
          <a:p>
            <a:pPr lvl="0"/>
            <a:r>
              <a:rPr lang="en-US" sz="1200" u="sng" kern="1200" dirty="0" smtClean="0">
                <a:solidFill>
                  <a:schemeClr val="tx1"/>
                </a:solidFill>
                <a:effectLst/>
                <a:latin typeface="+mn-lt"/>
                <a:ea typeface="+mn-ea"/>
                <a:cs typeface="+mn-cs"/>
                <a:hlinkClick r:id="rId3"/>
              </a:rPr>
              <a:t>https://dc.swosu.edu/cp_videos/6/</a:t>
            </a:r>
            <a:r>
              <a:rPr lang="en-US" sz="1200" kern="1200" dirty="0" smtClean="0">
                <a:solidFill>
                  <a:schemeClr val="tx1"/>
                </a:solidFill>
                <a:effectLst/>
                <a:latin typeface="+mn-lt"/>
                <a:ea typeface="+mn-ea"/>
                <a:cs typeface="+mn-cs"/>
              </a:rPr>
              <a:t> - Noah Camp, </a:t>
            </a:r>
            <a:r>
              <a:rPr lang="en-US" sz="1200" u="sng" kern="1200" dirty="0" smtClean="0">
                <a:solidFill>
                  <a:schemeClr val="tx1"/>
                </a:solidFill>
                <a:effectLst/>
                <a:latin typeface="+mn-lt"/>
                <a:ea typeface="+mn-ea"/>
                <a:cs typeface="+mn-cs"/>
                <a:hlinkClick r:id="rId4"/>
              </a:rPr>
              <a:t>https://dc.swosu.edu/cp_videos/2/</a:t>
            </a:r>
            <a:r>
              <a:rPr lang="en-US" sz="1200" kern="1200" dirty="0" smtClean="0">
                <a:solidFill>
                  <a:schemeClr val="tx1"/>
                </a:solidFill>
                <a:effectLst/>
                <a:latin typeface="+mn-lt"/>
                <a:ea typeface="+mn-ea"/>
                <a:cs typeface="+mn-cs"/>
              </a:rPr>
              <a:t> - Adam Fuller, </a:t>
            </a:r>
            <a:r>
              <a:rPr lang="en-US" sz="1200" u="sng" kern="1200" dirty="0" smtClean="0">
                <a:solidFill>
                  <a:schemeClr val="tx1"/>
                </a:solidFill>
                <a:effectLst/>
                <a:latin typeface="+mn-lt"/>
                <a:ea typeface="+mn-ea"/>
                <a:cs typeface="+mn-cs"/>
                <a:hlinkClick r:id="rId5"/>
              </a:rPr>
              <a:t>https://dc.swosu.edu/cp_videos/4/</a:t>
            </a:r>
            <a:r>
              <a:rPr lang="en-US" sz="1200" kern="1200" dirty="0" smtClean="0">
                <a:solidFill>
                  <a:schemeClr val="tx1"/>
                </a:solidFill>
                <a:effectLst/>
                <a:latin typeface="+mn-lt"/>
                <a:ea typeface="+mn-ea"/>
                <a:cs typeface="+mn-cs"/>
              </a:rPr>
              <a:t>  - Jordyn </a:t>
            </a:r>
            <a:r>
              <a:rPr lang="en-US" sz="1200" kern="1200" dirty="0" err="1" smtClean="0">
                <a:solidFill>
                  <a:schemeClr val="tx1"/>
                </a:solidFill>
                <a:effectLst/>
                <a:latin typeface="+mn-lt"/>
                <a:ea typeface="+mn-ea"/>
                <a:cs typeface="+mn-cs"/>
              </a:rPr>
              <a:t>Hartzell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https://dc.swosu.edu/cp_videos/5/</a:t>
            </a:r>
            <a:r>
              <a:rPr lang="en-US" sz="1200" kern="1200" dirty="0" smtClean="0">
                <a:solidFill>
                  <a:schemeClr val="tx1"/>
                </a:solidFill>
                <a:effectLst/>
                <a:latin typeface="+mn-lt"/>
                <a:ea typeface="+mn-ea"/>
                <a:cs typeface="+mn-cs"/>
              </a:rPr>
              <a:t> - Marc Martinez, </a:t>
            </a:r>
            <a:r>
              <a:rPr lang="en-US" sz="1200" u="sng" kern="1200" dirty="0" smtClean="0">
                <a:solidFill>
                  <a:schemeClr val="tx1"/>
                </a:solidFill>
                <a:effectLst/>
                <a:latin typeface="+mn-lt"/>
                <a:ea typeface="+mn-ea"/>
                <a:cs typeface="+mn-cs"/>
                <a:hlinkClick r:id="rId7"/>
              </a:rPr>
              <a:t>https://dc.swosu.edu/cp_videos/7/</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Sweksha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Poudel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https://dc.swosu.edu/cp_videos/3/</a:t>
            </a:r>
            <a:r>
              <a:rPr lang="en-US" sz="1200" kern="1200" dirty="0" smtClean="0">
                <a:solidFill>
                  <a:schemeClr val="tx1"/>
                </a:solidFill>
                <a:effectLst/>
                <a:latin typeface="+mn-lt"/>
                <a:ea typeface="+mn-ea"/>
                <a:cs typeface="+mn-cs"/>
              </a:rPr>
              <a:t> - Aditi Shrestha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Has</a:t>
            </a:r>
            <a:r>
              <a:rPr lang="en-US" sz="1200" kern="1200" baseline="0" dirty="0" smtClean="0">
                <a:solidFill>
                  <a:schemeClr val="tx1"/>
                </a:solidFill>
                <a:effectLst/>
                <a:latin typeface="+mn-lt"/>
                <a:ea typeface="+mn-ea"/>
                <a:cs typeface="+mn-cs"/>
              </a:rPr>
              <a:t> already had 29 views.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16</a:t>
            </a:fld>
            <a:endParaRPr lang="en-US"/>
          </a:p>
        </p:txBody>
      </p:sp>
    </p:spTree>
    <p:extLst>
      <p:ext uri="{BB962C8B-B14F-4D97-AF65-F5344CB8AC3E}">
        <p14:creationId xmlns:p14="http://schemas.microsoft.com/office/powerpoint/2010/main" val="239966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discuss Hector Lucas and his podcasts, which is both a form of student creative works and chronicles other students' research:</a:t>
            </a:r>
          </a:p>
          <a:p>
            <a:pPr lvl="0"/>
            <a:r>
              <a:rPr lang="en-US" sz="1200" u="sng" kern="1200" dirty="0" smtClean="0">
                <a:solidFill>
                  <a:schemeClr val="tx1"/>
                </a:solidFill>
                <a:effectLst/>
                <a:latin typeface="+mn-lt"/>
                <a:ea typeface="+mn-ea"/>
                <a:cs typeface="+mn-cs"/>
                <a:hlinkClick r:id="rId3"/>
              </a:rPr>
              <a:t>https://dc.swosu.edu/cp_videos/6/</a:t>
            </a:r>
            <a:r>
              <a:rPr lang="en-US" sz="1200" kern="1200" dirty="0" smtClean="0">
                <a:solidFill>
                  <a:schemeClr val="tx1"/>
                </a:solidFill>
                <a:effectLst/>
                <a:latin typeface="+mn-lt"/>
                <a:ea typeface="+mn-ea"/>
                <a:cs typeface="+mn-cs"/>
              </a:rPr>
              <a:t> - Noah Camp, </a:t>
            </a:r>
            <a:r>
              <a:rPr lang="en-US" sz="1200" u="sng" kern="1200" dirty="0" smtClean="0">
                <a:solidFill>
                  <a:schemeClr val="tx1"/>
                </a:solidFill>
                <a:effectLst/>
                <a:latin typeface="+mn-lt"/>
                <a:ea typeface="+mn-ea"/>
                <a:cs typeface="+mn-cs"/>
                <a:hlinkClick r:id="rId4"/>
              </a:rPr>
              <a:t>https://dc.swosu.edu/cp_videos/2/</a:t>
            </a:r>
            <a:r>
              <a:rPr lang="en-US" sz="1200" kern="1200" dirty="0" smtClean="0">
                <a:solidFill>
                  <a:schemeClr val="tx1"/>
                </a:solidFill>
                <a:effectLst/>
                <a:latin typeface="+mn-lt"/>
                <a:ea typeface="+mn-ea"/>
                <a:cs typeface="+mn-cs"/>
              </a:rPr>
              <a:t> - Adam Fuller, </a:t>
            </a:r>
            <a:r>
              <a:rPr lang="en-US" sz="1200" u="sng" kern="1200" dirty="0" smtClean="0">
                <a:solidFill>
                  <a:schemeClr val="tx1"/>
                </a:solidFill>
                <a:effectLst/>
                <a:latin typeface="+mn-lt"/>
                <a:ea typeface="+mn-ea"/>
                <a:cs typeface="+mn-cs"/>
                <a:hlinkClick r:id="rId5"/>
              </a:rPr>
              <a:t>https://dc.swosu.edu/cp_videos/4/</a:t>
            </a:r>
            <a:r>
              <a:rPr lang="en-US" sz="1200" kern="1200" dirty="0" smtClean="0">
                <a:solidFill>
                  <a:schemeClr val="tx1"/>
                </a:solidFill>
                <a:effectLst/>
                <a:latin typeface="+mn-lt"/>
                <a:ea typeface="+mn-ea"/>
                <a:cs typeface="+mn-cs"/>
              </a:rPr>
              <a:t>  - Jordyn </a:t>
            </a:r>
            <a:r>
              <a:rPr lang="en-US" sz="1200" kern="1200" dirty="0" err="1" smtClean="0">
                <a:solidFill>
                  <a:schemeClr val="tx1"/>
                </a:solidFill>
                <a:effectLst/>
                <a:latin typeface="+mn-lt"/>
                <a:ea typeface="+mn-ea"/>
                <a:cs typeface="+mn-cs"/>
              </a:rPr>
              <a:t>Hartzell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https://dc.swosu.edu/cp_videos/5/</a:t>
            </a:r>
            <a:r>
              <a:rPr lang="en-US" sz="1200" kern="1200" dirty="0" smtClean="0">
                <a:solidFill>
                  <a:schemeClr val="tx1"/>
                </a:solidFill>
                <a:effectLst/>
                <a:latin typeface="+mn-lt"/>
                <a:ea typeface="+mn-ea"/>
                <a:cs typeface="+mn-cs"/>
              </a:rPr>
              <a:t> - Marc Martinez, </a:t>
            </a:r>
            <a:r>
              <a:rPr lang="en-US" sz="1200" u="sng" kern="1200" dirty="0" smtClean="0">
                <a:solidFill>
                  <a:schemeClr val="tx1"/>
                </a:solidFill>
                <a:effectLst/>
                <a:latin typeface="+mn-lt"/>
                <a:ea typeface="+mn-ea"/>
                <a:cs typeface="+mn-cs"/>
                <a:hlinkClick r:id="rId7"/>
              </a:rPr>
              <a:t>https://dc.swosu.edu/cp_videos/7/</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Sweksha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Poudel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a:rPr>
              <a:t>https://dc.swosu.edu/cp_videos/3/</a:t>
            </a:r>
            <a:r>
              <a:rPr lang="en-US" sz="1200" kern="1200" dirty="0" smtClean="0">
                <a:solidFill>
                  <a:schemeClr val="tx1"/>
                </a:solidFill>
                <a:effectLst/>
                <a:latin typeface="+mn-lt"/>
                <a:ea typeface="+mn-ea"/>
                <a:cs typeface="+mn-cs"/>
              </a:rPr>
              <a:t> - Aditi Shrestha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Has</a:t>
            </a:r>
            <a:r>
              <a:rPr lang="en-US" sz="1200" kern="1200" baseline="0" dirty="0" smtClean="0">
                <a:solidFill>
                  <a:schemeClr val="tx1"/>
                </a:solidFill>
                <a:effectLst/>
                <a:latin typeface="+mn-lt"/>
                <a:ea typeface="+mn-ea"/>
                <a:cs typeface="+mn-cs"/>
              </a:rPr>
              <a:t> already had 29 views.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A6609F-BA89-4774-941D-07EDBF324544}" type="slidenum">
              <a:rPr lang="en-US" smtClean="0"/>
              <a:pPr/>
              <a:t>18</a:t>
            </a:fld>
            <a:endParaRPr lang="en-US"/>
          </a:p>
        </p:txBody>
      </p:sp>
    </p:spTree>
    <p:extLst>
      <p:ext uri="{BB962C8B-B14F-4D97-AF65-F5344CB8AC3E}">
        <p14:creationId xmlns:p14="http://schemas.microsoft.com/office/powerpoint/2010/main" val="199457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DCA8D-146F-4828-B684-6CE10C47887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CA8D-146F-4828-B684-6CE10C47887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CA8D-146F-4828-B684-6CE10C47887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CA8D-146F-4828-B684-6CE10C47887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DCA8D-146F-4828-B684-6CE10C478877}" type="datetimeFigureOut">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DCA8D-146F-4828-B684-6CE10C478877}"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DCA8D-146F-4828-B684-6CE10C478877}" type="datetimeFigureOut">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DCA8D-146F-4828-B684-6CE10C478877}" type="datetimeFigureOut">
              <a:rPr lang="en-US" smtClean="0"/>
              <a:pPr/>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CA8D-146F-4828-B684-6CE10C478877}" type="datetimeFigureOut">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CA8D-146F-4828-B684-6CE10C478877}"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CA8D-146F-4828-B684-6CE10C478877}" type="datetimeFigureOut">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02F5E-5B4A-4665-BD33-1DC8F9EAE8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CA8D-146F-4828-B684-6CE10C478877}" type="datetimeFigureOut">
              <a:rPr lang="en-US" smtClean="0"/>
              <a:pPr/>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02F5E-5B4A-4665-BD33-1DC8F9EAE8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jeremy.evert@swosu.ed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mailto:lucash@student.swosu.edu" TargetMode="External"/><Relationship Id="rId5" Type="http://schemas.openxmlformats.org/officeDocument/2006/relationships/hyperlink" Target="mailto:phillip.fitzsimmons@swosu.edu"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dc.swosu.edu/westview/"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c.swosu.edu/the_southwestern/"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c.swosu.edu/esl/"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hyperlink" Target="https://dc.swosu.edu/rf_2016/"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WnyxuRO7p5E" TargetMode="External"/><Relationship Id="rId6" Type="http://schemas.openxmlformats.org/officeDocument/2006/relationships/image" Target="../media/image25.png"/><Relationship Id="rId5" Type="http://schemas.openxmlformats.org/officeDocument/2006/relationships/hyperlink" Target="https://dc.swosu.edu/cp_videos/" TargetMode="External"/><Relationship Id="rId4" Type="http://schemas.openxmlformats.org/officeDocument/2006/relationships/hyperlink" Target="https://dc.swosu.edu/cp_videos/1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dc.swosu.edu/cp_videos/" TargetMode="External"/><Relationship Id="rId5" Type="http://schemas.openxmlformats.org/officeDocument/2006/relationships/hyperlink" Target="https://dc.swosu.edu/cp_videos/12/"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dc.swosu.edu/ju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dc.swosu.edu/rf_2016/"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c.swosu.edu/cpgs_edsbt_bcs_student/2/" TargetMode="Externa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hyperlink" Target="https://dc.swosu.edu/cp_videos/9/" TargetMode="External"/><Relationship Id="rId2" Type="http://schemas.openxmlformats.org/officeDocument/2006/relationships/slideLayout" Target="../slideLayouts/slideLayout8.xml"/><Relationship Id="rId1" Type="http://schemas.openxmlformats.org/officeDocument/2006/relationships/video" Target="https://www.youtube.com/embed/CmQbXHf_gUs" TargetMode="External"/><Relationship Id="rId5" Type="http://schemas.openxmlformats.org/officeDocument/2006/relationships/image" Target="../media/image2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2.cisl.ucar.edu/siparcs-2018-aditi-shrestha" TargetMode="Externa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lucash@student.swosu.edu" TargetMode="External"/><Relationship Id="rId2" Type="http://schemas.openxmlformats.org/officeDocument/2006/relationships/hyperlink" Target="mailto:phillip.fitzsimmons@swosu.edu" TargetMode="External"/><Relationship Id="rId1" Type="http://schemas.openxmlformats.org/officeDocument/2006/relationships/slideLayout" Target="../slideLayouts/slideLayout8.xml"/><Relationship Id="rId4" Type="http://schemas.openxmlformats.org/officeDocument/2006/relationships/hyperlink" Target="mailto:jeremy.evert@swosu.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mediaspecialistsguide.blogspot.com/2014/05/throwback-thursday-13-shhh.html" TargetMode="External"/><Relationship Id="rId2" Type="http://schemas.openxmlformats.org/officeDocument/2006/relationships/hyperlink" Target="https://www.maxpixel.net/Red-Raspberries-Cup-Berries-Food-Dessert-Fruit-423194" TargetMode="External"/><Relationship Id="rId1" Type="http://schemas.openxmlformats.org/officeDocument/2006/relationships/slideLayout" Target="../slideLayouts/slideLayout8.xml"/><Relationship Id="rId6" Type="http://schemas.openxmlformats.org/officeDocument/2006/relationships/hyperlink" Target="http://enil.eu/news/introducing-enils-independent-living-research-network/" TargetMode="External"/><Relationship Id="rId5" Type="http://schemas.openxmlformats.org/officeDocument/2006/relationships/hyperlink" Target="https://www.worldwideslides.com/3D-Reel-ViewFinder-TM-Focusing-Viewer-p/vvn-rnr.htm" TargetMode="External"/><Relationship Id="rId4" Type="http://schemas.openxmlformats.org/officeDocument/2006/relationships/hyperlink" Target="http://twulibraries.blogspot.com/2012/08/the-newest-way-to-keep-calm-and-ask.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dc.swosu.edu/cpgs_edsbt_bcs_student/"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5050" y="273050"/>
            <a:ext cx="5416550" cy="5853113"/>
          </a:xfrm>
        </p:spPr>
        <p:txBody>
          <a:bodyPr>
            <a:normAutofit/>
          </a:bodyPr>
          <a:lstStyle/>
          <a:p>
            <a:pPr>
              <a:buNone/>
            </a:pPr>
            <a:r>
              <a:rPr lang="en-US" sz="4400" i="1" dirty="0" smtClean="0">
                <a:latin typeface="Arial Black" pitchFamily="34" charset="0"/>
              </a:rPr>
              <a:t>L</a:t>
            </a:r>
            <a:r>
              <a:rPr lang="en-US" sz="4400" dirty="0" smtClean="0">
                <a:latin typeface="Georgia" pitchFamily="18" charset="0"/>
              </a:rPr>
              <a:t>ibrary</a:t>
            </a:r>
          </a:p>
          <a:p>
            <a:pPr>
              <a:buNone/>
            </a:pPr>
            <a:r>
              <a:rPr lang="en-US" sz="4400" i="1" dirty="0" smtClean="0">
                <a:latin typeface="Arial Black" pitchFamily="34" charset="0"/>
              </a:rPr>
              <a:t>A</a:t>
            </a:r>
            <a:r>
              <a:rPr lang="en-US" sz="4400" dirty="0" smtClean="0">
                <a:latin typeface="Georgia" pitchFamily="18" charset="0"/>
              </a:rPr>
              <a:t>wesome</a:t>
            </a:r>
          </a:p>
          <a:p>
            <a:pPr>
              <a:buNone/>
            </a:pPr>
            <a:r>
              <a:rPr lang="en-US" sz="4400" i="1" dirty="0" smtClean="0">
                <a:latin typeface="Arial Black" pitchFamily="34" charset="0"/>
              </a:rPr>
              <a:t>S</a:t>
            </a:r>
            <a:r>
              <a:rPr lang="en-US" sz="4400" dirty="0" smtClean="0">
                <a:latin typeface="Georgia" pitchFamily="18" charset="0"/>
              </a:rPr>
              <a:t>auce</a:t>
            </a:r>
          </a:p>
          <a:p>
            <a:pPr>
              <a:buNone/>
            </a:pPr>
            <a:r>
              <a:rPr lang="en-US" sz="4400" i="1" dirty="0" smtClean="0">
                <a:latin typeface="Arial Black" pitchFamily="34" charset="0"/>
              </a:rPr>
              <a:t>U</a:t>
            </a:r>
            <a:r>
              <a:rPr lang="en-US" sz="4400" dirty="0" smtClean="0">
                <a:latin typeface="Georgia" pitchFamily="18" charset="0"/>
              </a:rPr>
              <a:t>ndergraduate</a:t>
            </a:r>
          </a:p>
          <a:p>
            <a:pPr>
              <a:buNone/>
            </a:pPr>
            <a:r>
              <a:rPr lang="en-US" sz="4400" i="1" dirty="0" smtClean="0">
                <a:latin typeface="Arial Black" pitchFamily="34" charset="0"/>
              </a:rPr>
              <a:t>R</a:t>
            </a:r>
            <a:r>
              <a:rPr lang="en-US" sz="4400" dirty="0" smtClean="0">
                <a:latin typeface="Georgia" pitchFamily="18" charset="0"/>
              </a:rPr>
              <a:t>esearch</a:t>
            </a:r>
          </a:p>
          <a:p>
            <a:pPr indent="0">
              <a:buNone/>
            </a:pPr>
            <a:r>
              <a:rPr lang="en-US" dirty="0" smtClean="0">
                <a:latin typeface="Georgia" pitchFamily="18" charset="0"/>
              </a:rPr>
              <a:t>Student-Led Research and Student-Centric Publishing</a:t>
            </a:r>
          </a:p>
          <a:p>
            <a:pPr indent="0"/>
            <a:endParaRPr lang="en-US" dirty="0"/>
          </a:p>
        </p:txBody>
      </p:sp>
      <p:sp>
        <p:nvSpPr>
          <p:cNvPr id="4" name="Text Placeholder 3"/>
          <p:cNvSpPr>
            <a:spLocks noGrp="1"/>
          </p:cNvSpPr>
          <p:nvPr>
            <p:ph type="body" sz="half" idx="2"/>
          </p:nvPr>
        </p:nvSpPr>
        <p:spPr>
          <a:xfrm>
            <a:off x="457200" y="1435100"/>
            <a:ext cx="3008313" cy="3996121"/>
          </a:xfrm>
        </p:spPr>
        <p:txBody>
          <a:bodyPr/>
          <a:lstStyle/>
          <a:p>
            <a:endParaRPr lang="en-US" dirty="0"/>
          </a:p>
        </p:txBody>
      </p:sp>
      <p:pic>
        <p:nvPicPr>
          <p:cNvPr id="1026" name="Picture 2" descr="Overhead shot of red raspberries in white teacup on a wooden table."/>
          <p:cNvPicPr>
            <a:picLocks noChangeAspect="1" noChangeArrowheads="1"/>
          </p:cNvPicPr>
          <p:nvPr/>
        </p:nvPicPr>
        <p:blipFill>
          <a:blip r:embed="rId3"/>
          <a:srcRect l="49343" r="10953" b="14813"/>
          <a:stretch>
            <a:fillRect/>
          </a:stretch>
        </p:blipFill>
        <p:spPr bwMode="auto">
          <a:xfrm flipH="1">
            <a:off x="457200" y="1752600"/>
            <a:ext cx="3048000" cy="3678621"/>
          </a:xfrm>
          <a:prstGeom prst="rect">
            <a:avLst/>
          </a:prstGeom>
          <a:noFill/>
        </p:spPr>
      </p:pic>
      <p:pic>
        <p:nvPicPr>
          <p:cNvPr id="6" name="Picture 5" descr="logo.jpg"/>
          <p:cNvPicPr>
            <a:picLocks noChangeAspect="1"/>
          </p:cNvPicPr>
          <p:nvPr/>
        </p:nvPicPr>
        <p:blipFill>
          <a:blip r:embed="rId4"/>
          <a:stretch>
            <a:fillRect/>
          </a:stretch>
        </p:blipFill>
        <p:spPr>
          <a:xfrm>
            <a:off x="457200" y="304800"/>
            <a:ext cx="3036164" cy="1447800"/>
          </a:xfrm>
          <a:prstGeom prst="rect">
            <a:avLst/>
          </a:prstGeom>
        </p:spPr>
      </p:pic>
      <p:sp>
        <p:nvSpPr>
          <p:cNvPr id="5" name="TextBox 4"/>
          <p:cNvSpPr txBox="1"/>
          <p:nvPr/>
        </p:nvSpPr>
        <p:spPr>
          <a:xfrm>
            <a:off x="457200" y="5638191"/>
            <a:ext cx="5105400" cy="923330"/>
          </a:xfrm>
          <a:prstGeom prst="rect">
            <a:avLst/>
          </a:prstGeom>
          <a:noFill/>
        </p:spPr>
        <p:txBody>
          <a:bodyPr wrap="square" rtlCol="0">
            <a:spAutoFit/>
          </a:bodyPr>
          <a:lstStyle/>
          <a:p>
            <a:r>
              <a:rPr lang="en-US" dirty="0"/>
              <a:t>Phillip Fitzsimmons, </a:t>
            </a:r>
            <a:r>
              <a:rPr lang="en-US" dirty="0">
                <a:hlinkClick r:id="rId5"/>
              </a:rPr>
              <a:t>phillip.fitzsimmons@swosu.edu</a:t>
            </a:r>
            <a:endParaRPr lang="en-US" dirty="0"/>
          </a:p>
          <a:p>
            <a:r>
              <a:rPr lang="en-US" dirty="0"/>
              <a:t>Hector Lucas,  </a:t>
            </a:r>
            <a:r>
              <a:rPr lang="en-US" dirty="0">
                <a:hlinkClick r:id="rId6"/>
              </a:rPr>
              <a:t>lucash@student.swosu.edu</a:t>
            </a:r>
            <a:endParaRPr lang="en-US" dirty="0"/>
          </a:p>
          <a:p>
            <a:r>
              <a:rPr lang="en-US" dirty="0" smtClean="0"/>
              <a:t>Jeremy Evert,  </a:t>
            </a:r>
            <a:r>
              <a:rPr lang="en-US" dirty="0" smtClean="0">
                <a:hlinkClick r:id="rId7"/>
              </a:rPr>
              <a:t>jeremy.evert@swosu.edu</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09600"/>
            <a:ext cx="4038600" cy="5594349"/>
          </a:xfrm>
        </p:spPr>
        <p:txBody>
          <a:bodyPr>
            <a:normAutofit lnSpcReduction="10000"/>
          </a:bodyPr>
          <a:lstStyle/>
          <a:p>
            <a:pPr indent="0">
              <a:buNone/>
            </a:pPr>
            <a:r>
              <a:rPr lang="en-US" dirty="0" err="1" smtClean="0">
                <a:hlinkClick r:id="rId2"/>
              </a:rPr>
              <a:t>Westview</a:t>
            </a:r>
            <a:endParaRPr lang="en-US" dirty="0" smtClean="0"/>
          </a:p>
          <a:p>
            <a:pPr indent="0">
              <a:buNone/>
            </a:pPr>
            <a:r>
              <a:rPr lang="en-US" dirty="0" smtClean="0"/>
              <a:t> is published semiannually by the Language Arts Department at SWOSU. Publications include previously unpublished short fiction, poetry, prose poems, creative nonfiction, and artwork. </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780" t="23333" r="47948" b="11482"/>
          <a:stretch/>
        </p:blipFill>
        <p:spPr>
          <a:xfrm>
            <a:off x="685800" y="285201"/>
            <a:ext cx="3962400" cy="6243145"/>
          </a:xfrm>
          <a:prstGeom prst="rect">
            <a:avLst/>
          </a:prstGeom>
          <a:ln>
            <a:solidFill>
              <a:schemeClr val="bg1"/>
            </a:solidFill>
          </a:ln>
        </p:spPr>
      </p:pic>
    </p:spTree>
    <p:extLst>
      <p:ext uri="{BB962C8B-B14F-4D97-AF65-F5344CB8AC3E}">
        <p14:creationId xmlns:p14="http://schemas.microsoft.com/office/powerpoint/2010/main" val="3883840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457200"/>
            <a:ext cx="4502150" cy="5853113"/>
          </a:xfrm>
        </p:spPr>
        <p:txBody>
          <a:bodyPr>
            <a:normAutofit fontScale="85000" lnSpcReduction="20000"/>
          </a:bodyPr>
          <a:lstStyle/>
          <a:p>
            <a:pPr indent="0">
              <a:lnSpc>
                <a:spcPct val="110000"/>
              </a:lnSpc>
              <a:buNone/>
            </a:pPr>
            <a:r>
              <a:rPr lang="en-US" sz="3500" dirty="0" smtClean="0">
                <a:hlinkClick r:id="rId2"/>
              </a:rPr>
              <a:t>The Southwestern</a:t>
            </a:r>
            <a:endParaRPr lang="en-US" sz="3500" dirty="0" smtClean="0"/>
          </a:p>
          <a:p>
            <a:pPr indent="0">
              <a:lnSpc>
                <a:spcPct val="110000"/>
              </a:lnSpc>
              <a:buNone/>
            </a:pPr>
            <a:r>
              <a:rPr lang="en-US" sz="3500" dirty="0" smtClean="0"/>
              <a:t>is SWOSU’s student newspaper and is published weekly during the fall and spring semesters, except during holidays and finals week. Students in the editing class serve as section editors, and students in the news gathering and reporting class serve as writers. </a:t>
            </a:r>
          </a:p>
          <a:p>
            <a:pPr>
              <a:buNone/>
            </a:pPr>
            <a:endParaRPr lang="en-US" dirty="0"/>
          </a:p>
        </p:txBody>
      </p:sp>
      <p:pic>
        <p:nvPicPr>
          <p:cNvPr id="8" name="Picture 7" descr="sw.png"/>
          <p:cNvPicPr>
            <a:picLocks noChangeAspect="1"/>
          </p:cNvPicPr>
          <p:nvPr/>
        </p:nvPicPr>
        <p:blipFill>
          <a:blip r:embed="rId3"/>
          <a:srcRect l="37500" t="14427" r="38858" b="5534"/>
          <a:stretch>
            <a:fillRect/>
          </a:stretch>
        </p:blipFill>
        <p:spPr>
          <a:xfrm>
            <a:off x="762000" y="304800"/>
            <a:ext cx="3345070" cy="6367167"/>
          </a:xfrm>
          <a:prstGeom prst="rect">
            <a:avLst/>
          </a:prstGeom>
          <a:ln>
            <a:solidFill>
              <a:schemeClr val="bg1"/>
            </a:solidFill>
          </a:ln>
        </p:spPr>
      </p:pic>
    </p:spTree>
    <p:extLst>
      <p:ext uri="{BB962C8B-B14F-4D97-AF65-F5344CB8AC3E}">
        <p14:creationId xmlns:p14="http://schemas.microsoft.com/office/powerpoint/2010/main" val="23831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273050"/>
            <a:ext cx="4876800" cy="6051550"/>
          </a:xfrm>
        </p:spPr>
        <p:txBody>
          <a:bodyPr>
            <a:normAutofit/>
          </a:bodyPr>
          <a:lstStyle/>
          <a:p>
            <a:pPr indent="0">
              <a:lnSpc>
                <a:spcPct val="90000"/>
              </a:lnSpc>
              <a:buNone/>
            </a:pPr>
            <a:r>
              <a:rPr lang="en-US" dirty="0" smtClean="0">
                <a:hlinkClick r:id="rId2"/>
              </a:rPr>
              <a:t>SWOSU ESL Club Newsletter</a:t>
            </a:r>
            <a:r>
              <a:rPr lang="en-US" dirty="0" smtClean="0"/>
              <a:t> actually provides a printed voice for two clubs: the SWOSU ESL Club and the Women Speak Organization.  Publication on SWOSU’s Digital Commons means the international-student staff – not to mention their families – can access the newsletter anywhere the Internet reaches.</a:t>
            </a:r>
            <a:endParaRPr lang="en-US" dirty="0"/>
          </a:p>
        </p:txBody>
      </p:sp>
      <p:pic>
        <p:nvPicPr>
          <p:cNvPr id="7" name="Picture 6" descr="esl.png"/>
          <p:cNvPicPr>
            <a:picLocks noChangeAspect="1"/>
          </p:cNvPicPr>
          <p:nvPr/>
        </p:nvPicPr>
        <p:blipFill>
          <a:blip r:embed="rId3"/>
          <a:srcRect l="40000" t="12945" r="40833" b="7016"/>
          <a:stretch>
            <a:fillRect/>
          </a:stretch>
        </p:blipFill>
        <p:spPr>
          <a:xfrm>
            <a:off x="838200" y="152400"/>
            <a:ext cx="2743200" cy="6440557"/>
          </a:xfrm>
          <a:prstGeom prst="rect">
            <a:avLst/>
          </a:prstGeom>
          <a:ln>
            <a:solidFill>
              <a:schemeClr val="bg1"/>
            </a:solidFill>
          </a:ln>
        </p:spPr>
      </p:pic>
    </p:spTree>
    <p:extLst>
      <p:ext uri="{BB962C8B-B14F-4D97-AF65-F5344CB8AC3E}">
        <p14:creationId xmlns:p14="http://schemas.microsoft.com/office/powerpoint/2010/main" val="115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37406">
            <a:off x="481987" y="2035011"/>
            <a:ext cx="4588520" cy="48101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8115"/>
          <a:stretch/>
        </p:blipFill>
        <p:spPr bwMode="auto">
          <a:xfrm>
            <a:off x="3581400" y="1219201"/>
            <a:ext cx="511175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3"/>
          <p:cNvSpPr txBox="1">
            <a:spLocks/>
          </p:cNvSpPr>
          <p:nvPr/>
        </p:nvSpPr>
        <p:spPr>
          <a:xfrm>
            <a:off x="304800" y="196850"/>
            <a:ext cx="8610600" cy="4889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smtClean="0">
                <a:latin typeface="Calibri" panose="020F0502020204030204" pitchFamily="34" charset="0"/>
              </a:rPr>
              <a:t>Promoting undergraduate student researchers …</a:t>
            </a:r>
            <a:endParaRPr lang="en-US" sz="3200" b="0" dirty="0">
              <a:latin typeface="Calibri" panose="020F0502020204030204" pitchFamily="34" charset="0"/>
            </a:endParaRPr>
          </a:p>
        </p:txBody>
      </p:sp>
      <p:sp>
        <p:nvSpPr>
          <p:cNvPr id="2" name="TextBox 1"/>
          <p:cNvSpPr txBox="1"/>
          <p:nvPr/>
        </p:nvSpPr>
        <p:spPr>
          <a:xfrm>
            <a:off x="4860801" y="6324601"/>
            <a:ext cx="3892550" cy="369332"/>
          </a:xfrm>
          <a:prstGeom prst="rect">
            <a:avLst/>
          </a:prstGeom>
          <a:noFill/>
        </p:spPr>
        <p:txBody>
          <a:bodyPr wrap="square" rtlCol="0">
            <a:spAutoFit/>
          </a:bodyPr>
          <a:lstStyle/>
          <a:p>
            <a:r>
              <a:rPr lang="en-US" dirty="0" smtClean="0">
                <a:hlinkClick r:id="rId5"/>
              </a:rPr>
              <a:t>Research and Scholarly Activity Fair</a:t>
            </a: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110" y="920826"/>
            <a:ext cx="5105290" cy="5251375"/>
          </a:xfrm>
          <a:prstGeom prst="rect">
            <a:avLst/>
          </a:prstGeom>
        </p:spPr>
      </p:pic>
      <p:sp>
        <p:nvSpPr>
          <p:cNvPr id="4" name="Oval 3"/>
          <p:cNvSpPr/>
          <p:nvPr/>
        </p:nvSpPr>
        <p:spPr>
          <a:xfrm>
            <a:off x="5587876" y="3356013"/>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90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04800" y="196850"/>
            <a:ext cx="8610600" cy="4889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smtClean="0">
                <a:latin typeface="Calibri" panose="020F0502020204030204" pitchFamily="34" charset="0"/>
              </a:rPr>
              <a:t>An example of usage statistics reports</a:t>
            </a:r>
            <a:endParaRPr lang="en-US" sz="3200" b="0" dirty="0">
              <a:latin typeface="Calibri" panose="020F050202020403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122591"/>
            <a:ext cx="8229600" cy="2329986"/>
          </a:xfrm>
          <a:prstGeom prst="rect">
            <a:avLst/>
          </a:prstGeom>
        </p:spPr>
      </p:pic>
      <p:sp>
        <p:nvSpPr>
          <p:cNvPr id="11" name="TextBox 10"/>
          <p:cNvSpPr txBox="1"/>
          <p:nvPr/>
        </p:nvSpPr>
        <p:spPr>
          <a:xfrm>
            <a:off x="609600" y="3733800"/>
            <a:ext cx="7239000" cy="381000"/>
          </a:xfrm>
          <a:prstGeom prst="rect">
            <a:avLst/>
          </a:prstGeom>
          <a:noFill/>
        </p:spPr>
        <p:txBody>
          <a:bodyPr wrap="square" rtlCol="0">
            <a:spAutoFit/>
          </a:bodyPr>
          <a:lstStyle/>
          <a:p>
            <a:r>
              <a:rPr lang="en-US" dirty="0" smtClean="0"/>
              <a:t>Chart showing number of downloads</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345"/>
          <a:stretch/>
        </p:blipFill>
        <p:spPr>
          <a:xfrm>
            <a:off x="495300" y="1149554"/>
            <a:ext cx="8322197" cy="4184650"/>
          </a:xfrm>
          <a:prstGeom prst="rect">
            <a:avLst/>
          </a:prstGeom>
        </p:spPr>
      </p:pic>
      <p:sp>
        <p:nvSpPr>
          <p:cNvPr id="13" name="TextBox 12"/>
          <p:cNvSpPr txBox="1"/>
          <p:nvPr/>
        </p:nvSpPr>
        <p:spPr>
          <a:xfrm>
            <a:off x="1436540" y="5753299"/>
            <a:ext cx="5585119" cy="369332"/>
          </a:xfrm>
          <a:prstGeom prst="rect">
            <a:avLst/>
          </a:prstGeom>
          <a:noFill/>
        </p:spPr>
        <p:txBody>
          <a:bodyPr wrap="none" rtlCol="0">
            <a:spAutoFit/>
          </a:bodyPr>
          <a:lstStyle/>
          <a:p>
            <a:r>
              <a:rPr lang="en-US" dirty="0" smtClean="0"/>
              <a:t>Dashboard map shows geographic location of downloads.</a:t>
            </a:r>
            <a:endParaRPr lang="en-US" dirty="0"/>
          </a:p>
        </p:txBody>
      </p:sp>
    </p:spTree>
    <p:extLst>
      <p:ext uri="{BB962C8B-B14F-4D97-AF65-F5344CB8AC3E}">
        <p14:creationId xmlns:p14="http://schemas.microsoft.com/office/powerpoint/2010/main" val="1418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3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73051"/>
            <a:ext cx="7924800" cy="1022350"/>
          </a:xfrm>
        </p:spPr>
        <p:txBody>
          <a:bodyPr>
            <a:normAutofit lnSpcReduction="10000"/>
          </a:bodyPr>
          <a:lstStyle/>
          <a:p>
            <a:pPr indent="0">
              <a:buNone/>
            </a:pPr>
            <a:r>
              <a:rPr lang="en-US" dirty="0" smtClean="0"/>
              <a:t>Now Hector will talk about the experience from his perspective as a student.</a:t>
            </a:r>
            <a:endParaRPr lang="en-US" dirty="0"/>
          </a:p>
        </p:txBody>
      </p:sp>
      <p:pic>
        <p:nvPicPr>
          <p:cNvPr id="9" name="Picture 8" descr="viewfinder.jpg"/>
          <p:cNvPicPr>
            <a:picLocks noChangeAspect="1"/>
          </p:cNvPicPr>
          <p:nvPr/>
        </p:nvPicPr>
        <p:blipFill>
          <a:blip r:embed="rId2"/>
          <a:srcRect l="22978" r="22313"/>
          <a:stretch>
            <a:fillRect/>
          </a:stretch>
        </p:blipFill>
        <p:spPr>
          <a:xfrm>
            <a:off x="2590800" y="1705103"/>
            <a:ext cx="3810000" cy="4619497"/>
          </a:xfrm>
          <a:prstGeom prst="rect">
            <a:avLst/>
          </a:prstGeom>
          <a:ln>
            <a:solidFill>
              <a:schemeClr val="bg1"/>
            </a:solidFill>
          </a:ln>
        </p:spPr>
      </p:pic>
    </p:spTree>
    <p:extLst>
      <p:ext uri="{BB962C8B-B14F-4D97-AF65-F5344CB8AC3E}">
        <p14:creationId xmlns:p14="http://schemas.microsoft.com/office/powerpoint/2010/main" val="175932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04800" y="196850"/>
            <a:ext cx="7543800" cy="4889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smtClean="0">
                <a:latin typeface="Calibri" panose="020F0502020204030204" pitchFamily="34" charset="0"/>
              </a:rPr>
              <a:t>A platform for student-led research …</a:t>
            </a:r>
            <a:endParaRPr lang="en-US" sz="3200" b="0" dirty="0">
              <a:latin typeface="Calibri" panose="020F0502020204030204" pitchFamily="34" charset="0"/>
            </a:endParaRPr>
          </a:p>
        </p:txBody>
      </p:sp>
      <p:sp>
        <p:nvSpPr>
          <p:cNvPr id="2" name="TextBox 1"/>
          <p:cNvSpPr txBox="1"/>
          <p:nvPr/>
        </p:nvSpPr>
        <p:spPr>
          <a:xfrm>
            <a:off x="2133600" y="5791200"/>
            <a:ext cx="4917282" cy="369332"/>
          </a:xfrm>
          <a:prstGeom prst="rect">
            <a:avLst/>
          </a:prstGeom>
          <a:noFill/>
        </p:spPr>
        <p:txBody>
          <a:bodyPr wrap="square" rtlCol="0">
            <a:spAutoFit/>
          </a:bodyPr>
          <a:lstStyle/>
          <a:p>
            <a:r>
              <a:rPr lang="en-US" dirty="0" smtClean="0">
                <a:hlinkClick r:id="rId4"/>
              </a:rPr>
              <a:t>Student-produced computer science videos</a:t>
            </a:r>
            <a:r>
              <a:rPr lang="en-US" dirty="0" smtClean="0">
                <a:hlinkClick r:id="rId5"/>
              </a:rPr>
              <a:t> </a:t>
            </a:r>
            <a:endParaRPr lang="en-US" dirty="0"/>
          </a:p>
        </p:txBody>
      </p:sp>
      <p:pic>
        <p:nvPicPr>
          <p:cNvPr id="3" name="WnyxuRO7p5E"/>
          <p:cNvPicPr>
            <a:picLocks noRot="1" noChangeAspect="1"/>
          </p:cNvPicPr>
          <p:nvPr>
            <a:videoFile r:link="rId1"/>
          </p:nvPr>
        </p:nvPicPr>
        <p:blipFill>
          <a:blip r:embed="rId6"/>
          <a:stretch>
            <a:fillRect/>
          </a:stretch>
        </p:blipFill>
        <p:spPr>
          <a:xfrm>
            <a:off x="1112966" y="1600200"/>
            <a:ext cx="6773333" cy="3810000"/>
          </a:xfrm>
          <a:prstGeom prst="rect">
            <a:avLst/>
          </a:prstGeom>
          <a:ln>
            <a:solidFill>
              <a:schemeClr val="bg1"/>
            </a:solidFill>
          </a:ln>
        </p:spPr>
      </p:pic>
    </p:spTree>
    <p:extLst>
      <p:ext uri="{BB962C8B-B14F-4D97-AF65-F5344CB8AC3E}">
        <p14:creationId xmlns:p14="http://schemas.microsoft.com/office/powerpoint/2010/main" val="329023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381000"/>
            <a:ext cx="7924800" cy="1022350"/>
          </a:xfrm>
          <a:prstGeom prst="rect">
            <a:avLst/>
          </a:prstGeom>
        </p:spPr>
        <p:txBody>
          <a:bodyPr vert="horz" lIns="91440" tIns="45720" rIns="91440" bIns="45720" rtlCol="0">
            <a:normAutofit lnSpcReduction="10000"/>
          </a:body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Now, Jeremy will look at our topic from the </a:t>
            </a:r>
            <a:r>
              <a:rPr lang="en-US" sz="3200" dirty="0" smtClean="0"/>
              <a:t>perspective of a research faculty.</a:t>
            </a:r>
            <a:endParaRPr kumimoji="0" lang="en-US" sz="320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research.png"/>
          <p:cNvPicPr>
            <a:picLocks noChangeAspect="1"/>
          </p:cNvPicPr>
          <p:nvPr/>
        </p:nvPicPr>
        <p:blipFill>
          <a:blip r:embed="rId2"/>
          <a:stretch>
            <a:fillRect/>
          </a:stretch>
        </p:blipFill>
        <p:spPr>
          <a:xfrm>
            <a:off x="1981200" y="1981200"/>
            <a:ext cx="5286375" cy="3524250"/>
          </a:xfrm>
          <a:prstGeom prst="rect">
            <a:avLst/>
          </a:prstGeom>
          <a:ln>
            <a:solidFill>
              <a:schemeClr val="bg1"/>
            </a:solidFill>
          </a:ln>
        </p:spPr>
      </p:pic>
    </p:spTree>
    <p:extLst>
      <p:ext uri="{BB962C8B-B14F-4D97-AF65-F5344CB8AC3E}">
        <p14:creationId xmlns:p14="http://schemas.microsoft.com/office/powerpoint/2010/main" val="3607664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04800" y="196850"/>
            <a:ext cx="7543800" cy="4889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smtClean="0">
                <a:latin typeface="Calibri" panose="020F0502020204030204" pitchFamily="34" charset="0"/>
              </a:rPr>
              <a:t>A platform for student-led research …</a:t>
            </a:r>
            <a:endParaRPr lang="en-US" sz="3200" b="0" dirty="0">
              <a:latin typeface="Calibri" panose="020F0502020204030204" pitchFamily="34" charset="0"/>
            </a:endParaRPr>
          </a:p>
        </p:txBody>
      </p:sp>
      <p:pic>
        <p:nvPicPr>
          <p:cNvPr id="7" name="Picture 6"/>
          <p:cNvPicPr/>
          <p:nvPr/>
        </p:nvPicPr>
        <p:blipFill>
          <a:blip r:embed="rId3"/>
          <a:stretch>
            <a:fillRect/>
          </a:stretch>
        </p:blipFill>
        <p:spPr>
          <a:xfrm>
            <a:off x="2093118" y="990600"/>
            <a:ext cx="4276725" cy="5201603"/>
          </a:xfrm>
          <a:prstGeom prst="rect">
            <a:avLst/>
          </a:prstGeom>
          <a:ln>
            <a:solidFill>
              <a:schemeClr val="tx1"/>
            </a:solid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505"/>
          <a:stretch/>
        </p:blipFill>
        <p:spPr bwMode="auto">
          <a:xfrm>
            <a:off x="914399" y="887912"/>
            <a:ext cx="6634162" cy="537655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093118" y="6400800"/>
            <a:ext cx="4917282" cy="369332"/>
          </a:xfrm>
          <a:prstGeom prst="rect">
            <a:avLst/>
          </a:prstGeom>
          <a:noFill/>
        </p:spPr>
        <p:txBody>
          <a:bodyPr wrap="square" rtlCol="0">
            <a:spAutoFit/>
          </a:bodyPr>
          <a:lstStyle/>
          <a:p>
            <a:r>
              <a:rPr lang="en-US" dirty="0" smtClean="0">
                <a:hlinkClick r:id="rId5"/>
              </a:rPr>
              <a:t>Student-produced computer science videos</a:t>
            </a:r>
            <a:r>
              <a:rPr lang="en-US" dirty="0" smtClean="0">
                <a:hlinkClick r:id="rId6"/>
              </a:rPr>
              <a:t> </a:t>
            </a:r>
            <a:endParaRPr lang="en-US" dirty="0"/>
          </a:p>
        </p:txBody>
      </p:sp>
    </p:spTree>
    <p:extLst>
      <p:ext uri="{BB962C8B-B14F-4D97-AF65-F5344CB8AC3E}">
        <p14:creationId xmlns:p14="http://schemas.microsoft.com/office/powerpoint/2010/main" val="1559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6"/>
                                        </p:tgtEl>
                                        <p:attrNameLst>
                                          <p:attrName>ppt_w</p:attrName>
                                        </p:attrNameLst>
                                      </p:cBhvr>
                                      <p:tavLst>
                                        <p:tav tm="0">
                                          <p:val>
                                            <p:strVal val="ppt_w"/>
                                          </p:val>
                                        </p:tav>
                                        <p:tav tm="100000">
                                          <p:val>
                                            <p:fltVal val="0"/>
                                          </p:val>
                                        </p:tav>
                                      </p:tavLst>
                                    </p:anim>
                                    <p:anim calcmode="lin" valueType="num">
                                      <p:cBhvr>
                                        <p:cTn id="7" dur="500"/>
                                        <p:tgtEl>
                                          <p:spTgt spid="1026"/>
                                        </p:tgtEl>
                                        <p:attrNameLst>
                                          <p:attrName>ppt_h</p:attrName>
                                        </p:attrNameLst>
                                      </p:cBhvr>
                                      <p:tavLst>
                                        <p:tav tm="0">
                                          <p:val>
                                            <p:strVal val="ppt_h"/>
                                          </p:val>
                                        </p:tav>
                                        <p:tav tm="100000">
                                          <p:val>
                                            <p:fltVal val="0"/>
                                          </p:val>
                                        </p:tav>
                                      </p:tavLst>
                                    </p:anim>
                                    <p:animEffect transition="out" filter="fade">
                                      <p:cBhvr>
                                        <p:cTn id="8" dur="500"/>
                                        <p:tgtEl>
                                          <p:spTgt spid="1026"/>
                                        </p:tgtEl>
                                      </p:cBhvr>
                                    </p:animEffect>
                                    <p:set>
                                      <p:cBhvr>
                                        <p:cTn id="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799" y="122426"/>
            <a:ext cx="8335423" cy="584775"/>
          </a:xfrm>
          <a:prstGeom prst="rect">
            <a:avLst/>
          </a:prstGeom>
          <a:noFill/>
        </p:spPr>
        <p:txBody>
          <a:bodyPr wrap="square" rtlCol="0">
            <a:spAutoFit/>
          </a:bodyPr>
          <a:lstStyle/>
          <a:p>
            <a:r>
              <a:rPr lang="en-US" sz="3200" dirty="0" smtClean="0"/>
              <a:t>Laying the foundation </a:t>
            </a:r>
            <a:endParaRPr lang="en-US" sz="3200"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3334" t="32222" r="25833" b="33704"/>
          <a:stretch/>
        </p:blipFill>
        <p:spPr>
          <a:xfrm>
            <a:off x="457200" y="762000"/>
            <a:ext cx="6006544" cy="2819399"/>
          </a:xfrm>
          <a:prstGeom prst="rect">
            <a:avLst/>
          </a:prstGeom>
          <a:ln>
            <a:solidFill>
              <a:schemeClr val="bg1"/>
            </a:solidFill>
          </a:ln>
        </p:spPr>
      </p:pic>
      <p:sp>
        <p:nvSpPr>
          <p:cNvPr id="22" name="TextBox 21"/>
          <p:cNvSpPr txBox="1"/>
          <p:nvPr/>
        </p:nvSpPr>
        <p:spPr>
          <a:xfrm>
            <a:off x="6705600" y="1066800"/>
            <a:ext cx="2057400" cy="923330"/>
          </a:xfrm>
          <a:prstGeom prst="rect">
            <a:avLst/>
          </a:prstGeom>
          <a:noFill/>
        </p:spPr>
        <p:txBody>
          <a:bodyPr wrap="square" rtlCol="0">
            <a:spAutoFit/>
          </a:bodyPr>
          <a:lstStyle/>
          <a:p>
            <a:r>
              <a:rPr lang="en-US" dirty="0" smtClean="0">
                <a:hlinkClick r:id="rId4"/>
              </a:rPr>
              <a:t>SWOSU Journal of Undergraduate Research</a:t>
            </a:r>
            <a:endParaRPr lang="en-US" dirty="0"/>
          </a:p>
        </p:txBody>
      </p:sp>
      <p:sp>
        <p:nvSpPr>
          <p:cNvPr id="2" name="TextBox 1"/>
          <p:cNvSpPr txBox="1"/>
          <p:nvPr/>
        </p:nvSpPr>
        <p:spPr>
          <a:xfrm>
            <a:off x="838200" y="3810000"/>
            <a:ext cx="7323677" cy="2862322"/>
          </a:xfrm>
          <a:prstGeom prst="rect">
            <a:avLst/>
          </a:prstGeom>
          <a:noFill/>
        </p:spPr>
        <p:txBody>
          <a:bodyPr wrap="square" rtlCol="0">
            <a:spAutoFit/>
          </a:bodyPr>
          <a:lstStyle/>
          <a:p>
            <a:pPr marL="182880" lvl="1" indent="-182880">
              <a:buFont typeface="Arial" pitchFamily="34" charset="0"/>
              <a:buChar char="•"/>
            </a:pPr>
            <a:r>
              <a:rPr lang="en-US" dirty="0" smtClean="0"/>
              <a:t>SWOSU Libraries provides hosting for the Journal.</a:t>
            </a:r>
          </a:p>
          <a:p>
            <a:pPr marL="182880" indent="-182880">
              <a:buFont typeface="Arial" panose="020B0604020202020204" pitchFamily="34" charset="0"/>
              <a:buChar char="•"/>
            </a:pPr>
            <a:r>
              <a:rPr lang="en-US" dirty="0" smtClean="0"/>
              <a:t>Archivist accommodates publishing to the schedules of student researchers.</a:t>
            </a:r>
          </a:p>
          <a:p>
            <a:pPr marL="182880" lvl="1" indent="-182880">
              <a:buFont typeface="Arial" panose="020B0604020202020204" pitchFamily="34" charset="0"/>
              <a:buChar char="•"/>
            </a:pPr>
            <a:r>
              <a:rPr lang="en-US" dirty="0" smtClean="0"/>
              <a:t>Publishing is part of what an Archivist does as regular business.</a:t>
            </a:r>
          </a:p>
          <a:p>
            <a:pPr marL="182880" indent="-182880">
              <a:buFont typeface="Arial" panose="020B0604020202020204" pitchFamily="34" charset="0"/>
              <a:buChar char="•"/>
            </a:pPr>
            <a:r>
              <a:rPr lang="en-US" dirty="0" smtClean="0"/>
              <a:t>Publishing also serves as an end reward for the faculty to motivate students.</a:t>
            </a:r>
          </a:p>
          <a:p>
            <a:pPr marL="182880" lvl="1" indent="-182880">
              <a:buFont typeface="Arial" panose="020B0604020202020204" pitchFamily="34" charset="0"/>
              <a:buChar char="•"/>
            </a:pPr>
            <a:r>
              <a:rPr lang="en-US" dirty="0" smtClean="0"/>
              <a:t>After the journal is complete, the Archivist completes the process for publication, including posting online and providing links to the articles.</a:t>
            </a:r>
          </a:p>
          <a:p>
            <a:pPr marL="182880" indent="-182880">
              <a:buFont typeface="Arial" panose="020B0604020202020204" pitchFamily="34" charset="0"/>
              <a:buChar char="•"/>
            </a:pPr>
            <a:r>
              <a:rPr lang="en-US" dirty="0" smtClean="0"/>
              <a:t>Publication means students can include live links to their research on resumes, personal web sites, and social media.</a:t>
            </a:r>
            <a:endParaRPr lang="en-US" dirty="0"/>
          </a:p>
        </p:txBody>
      </p:sp>
    </p:spTree>
    <p:extLst>
      <p:ext uri="{BB962C8B-B14F-4D97-AF65-F5344CB8AC3E}">
        <p14:creationId xmlns:p14="http://schemas.microsoft.com/office/powerpoint/2010/main" val="358411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300" y="4321743"/>
            <a:ext cx="6248400" cy="1860549"/>
          </a:xfrm>
        </p:spPr>
        <p:txBody>
          <a:bodyPr>
            <a:normAutofit/>
          </a:bodyPr>
          <a:lstStyle/>
          <a:p>
            <a:r>
              <a:rPr lang="en-US" sz="2400" dirty="0" smtClean="0"/>
              <a:t>Jeremy Evert, Ph.D. Tenure-Track Faculty, Computer Science and Engineering Technology. Faculty for Software Engineering and Undergraduate Research.</a:t>
            </a:r>
            <a:endParaRPr lang="en-US" sz="2400" dirty="0"/>
          </a:p>
        </p:txBody>
      </p:sp>
      <p:pic>
        <p:nvPicPr>
          <p:cNvPr id="5" name="Picture 4" descr="evert.jpeg"/>
          <p:cNvPicPr>
            <a:picLocks noChangeAspect="1"/>
          </p:cNvPicPr>
          <p:nvPr/>
        </p:nvPicPr>
        <p:blipFill>
          <a:blip r:embed="rId2" cstate="print"/>
          <a:stretch>
            <a:fillRect/>
          </a:stretch>
        </p:blipFill>
        <p:spPr>
          <a:xfrm>
            <a:off x="987392" y="4394432"/>
            <a:ext cx="1143000" cy="1715170"/>
          </a:xfrm>
          <a:prstGeom prst="rect">
            <a:avLst/>
          </a:prstGeom>
          <a:ln>
            <a:solidFill>
              <a:schemeClr val="bg1"/>
            </a:solidFill>
          </a:ln>
        </p:spPr>
      </p:pic>
      <p:sp>
        <p:nvSpPr>
          <p:cNvPr id="7" name="Content Placeholder 2"/>
          <p:cNvSpPr txBox="1">
            <a:spLocks/>
          </p:cNvSpPr>
          <p:nvPr/>
        </p:nvSpPr>
        <p:spPr>
          <a:xfrm>
            <a:off x="2494547" y="304800"/>
            <a:ext cx="5943600" cy="1860549"/>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Phillip Fitzsimmons, MLIS, </a:t>
            </a:r>
            <a:r>
              <a:rPr lang="en-US" sz="2400" dirty="0"/>
              <a:t>Tenure-Track Faculty,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Reference and Digitization</a:t>
            </a:r>
            <a:r>
              <a:rPr kumimoji="0" lang="en-US" sz="2400" b="0" i="0" u="none" strike="noStrike" kern="1200" cap="none" spc="0" normalizeH="0" noProof="0" dirty="0" smtClean="0">
                <a:ln>
                  <a:noFill/>
                </a:ln>
                <a:solidFill>
                  <a:schemeClr val="tx1"/>
                </a:solidFill>
                <a:effectLst/>
                <a:uLnTx/>
                <a:uFillTx/>
                <a:latin typeface="+mn-lt"/>
                <a:ea typeface="+mn-ea"/>
                <a:cs typeface="+mn-cs"/>
              </a:rPr>
              <a:t> Librarian, Al Harris Library.  Liaison to the Engineering Technology Department.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514600" y="2362200"/>
            <a:ext cx="6019800" cy="186054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Hector </a:t>
            </a:r>
            <a:r>
              <a:rPr lang="en-US" sz="2400" dirty="0" smtClean="0"/>
              <a:t>Lucas, a Communication Arts junior from Ringwood, OK, </a:t>
            </a:r>
            <a:r>
              <a:rPr lang="en-US" sz="2400" dirty="0" err="1" smtClean="0"/>
              <a:t>videographed</a:t>
            </a:r>
            <a:r>
              <a:rPr lang="en-US" sz="2400" dirty="0" smtClean="0"/>
              <a:t> interviews with software engineering students.  Those videos are featured on SWOSU Digital Commons.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882" t="5865" r="5882" b="5865"/>
          <a:stretch/>
        </p:blipFill>
        <p:spPr>
          <a:xfrm>
            <a:off x="990600" y="2330569"/>
            <a:ext cx="1143000" cy="1715170"/>
          </a:xfrm>
          <a:prstGeom prst="rect">
            <a:avLst/>
          </a:prstGeom>
          <a:ln>
            <a:solidFill>
              <a:schemeClr val="bg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8751" t="8216" r="18749" b="8216"/>
          <a:stretch/>
        </p:blipFill>
        <p:spPr>
          <a:xfrm>
            <a:off x="977366" y="322446"/>
            <a:ext cx="1143000" cy="1715170"/>
          </a:xfrm>
          <a:prstGeom prst="rect">
            <a:avLst/>
          </a:prstGeom>
          <a:ln>
            <a:solidFill>
              <a:schemeClr val="bg1"/>
            </a:solidFill>
          </a:ln>
        </p:spPr>
      </p:pic>
    </p:spTree>
    <p:extLst>
      <p:ext uri="{BB962C8B-B14F-4D97-AF65-F5344CB8AC3E}">
        <p14:creationId xmlns:p14="http://schemas.microsoft.com/office/powerpoint/2010/main" val="1536741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115"/>
          <a:stretch/>
        </p:blipFill>
        <p:spPr bwMode="auto">
          <a:xfrm>
            <a:off x="1485900" y="1143000"/>
            <a:ext cx="624840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3"/>
          <p:cNvSpPr txBox="1">
            <a:spLocks/>
          </p:cNvSpPr>
          <p:nvPr/>
        </p:nvSpPr>
        <p:spPr>
          <a:xfrm>
            <a:off x="304800" y="196850"/>
            <a:ext cx="8610600" cy="4889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smtClean="0">
                <a:latin typeface="Calibri" panose="020F0502020204030204" pitchFamily="34" charset="0"/>
              </a:rPr>
              <a:t>Promoting undergraduate student researchers …</a:t>
            </a:r>
            <a:endParaRPr lang="en-US" sz="3200" b="0" dirty="0">
              <a:latin typeface="Calibri" panose="020F0502020204030204" pitchFamily="34" charset="0"/>
            </a:endParaRPr>
          </a:p>
        </p:txBody>
      </p:sp>
      <p:sp>
        <p:nvSpPr>
          <p:cNvPr id="2" name="TextBox 1"/>
          <p:cNvSpPr txBox="1"/>
          <p:nvPr/>
        </p:nvSpPr>
        <p:spPr>
          <a:xfrm>
            <a:off x="2819400" y="6333160"/>
            <a:ext cx="3892550" cy="369332"/>
          </a:xfrm>
          <a:prstGeom prst="rect">
            <a:avLst/>
          </a:prstGeom>
          <a:noFill/>
        </p:spPr>
        <p:txBody>
          <a:bodyPr wrap="square" rtlCol="0">
            <a:spAutoFit/>
          </a:bodyPr>
          <a:lstStyle/>
          <a:p>
            <a:r>
              <a:rPr lang="en-US" dirty="0" smtClean="0">
                <a:hlinkClick r:id="rId4"/>
              </a:rPr>
              <a:t>Research and Scholarly Activity Fair</a:t>
            </a:r>
            <a:endParaRPr lang="en-US" dirty="0"/>
          </a:p>
        </p:txBody>
      </p:sp>
    </p:spTree>
    <p:extLst>
      <p:ext uri="{BB962C8B-B14F-4D97-AF65-F5344CB8AC3E}">
        <p14:creationId xmlns:p14="http://schemas.microsoft.com/office/powerpoint/2010/main" val="1016360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219200"/>
            <a:ext cx="4572000" cy="5211763"/>
          </a:xfrm>
        </p:spPr>
        <p:txBody>
          <a:bodyPr>
            <a:normAutofit fontScale="85000" lnSpcReduction="20000"/>
          </a:bodyPr>
          <a:lstStyle/>
          <a:p>
            <a:r>
              <a:rPr lang="en-US" dirty="0" smtClean="0"/>
              <a:t>Students experience their first publication.</a:t>
            </a:r>
          </a:p>
          <a:p>
            <a:r>
              <a:rPr lang="en-US" dirty="0" smtClean="0"/>
              <a:t>Live links make their findings public on a global level.</a:t>
            </a:r>
          </a:p>
          <a:p>
            <a:r>
              <a:rPr lang="en-US" dirty="0" smtClean="0"/>
              <a:t>Worldwide access makes the student researcher feel his/her accomplishment is significant.</a:t>
            </a:r>
          </a:p>
          <a:p>
            <a:r>
              <a:rPr lang="en-US" dirty="0" smtClean="0"/>
              <a:t>Student researchers can learn about work by their peers.</a:t>
            </a:r>
          </a:p>
          <a:p>
            <a:r>
              <a:rPr lang="en-US" dirty="0" smtClean="0"/>
              <a:t>Students can learn from others’ examples.</a:t>
            </a:r>
          </a:p>
        </p:txBody>
      </p:sp>
      <p:sp>
        <p:nvSpPr>
          <p:cNvPr id="4" name="Text Placeholder 3"/>
          <p:cNvSpPr>
            <a:spLocks noGrp="1"/>
          </p:cNvSpPr>
          <p:nvPr>
            <p:ph type="body" sz="half" idx="2"/>
          </p:nvPr>
        </p:nvSpPr>
        <p:spPr/>
        <p:txBody>
          <a:bodyPr/>
          <a:lstStyle/>
          <a:p>
            <a:endParaRPr lang="en-US"/>
          </a:p>
        </p:txBody>
      </p:sp>
      <p:pic>
        <p:nvPicPr>
          <p:cNvPr id="5" name="Picture 4" descr="fall.png"/>
          <p:cNvPicPr>
            <a:picLocks noChangeAspect="1"/>
          </p:cNvPicPr>
          <p:nvPr/>
        </p:nvPicPr>
        <p:blipFill>
          <a:blip r:embed="rId2"/>
          <a:srcRect l="16284" t="15909" r="53538" b="7016"/>
          <a:stretch>
            <a:fillRect/>
          </a:stretch>
        </p:blipFill>
        <p:spPr>
          <a:xfrm>
            <a:off x="457200" y="1143000"/>
            <a:ext cx="3581400" cy="5142689"/>
          </a:xfrm>
          <a:prstGeom prst="rect">
            <a:avLst/>
          </a:prstGeom>
          <a:ln>
            <a:solidFill>
              <a:schemeClr val="bg1"/>
            </a:solidFill>
          </a:ln>
        </p:spPr>
      </p:pic>
      <p:sp>
        <p:nvSpPr>
          <p:cNvPr id="6" name="Title 5"/>
          <p:cNvSpPr txBox="1">
            <a:spLocks noGrp="1"/>
          </p:cNvSpPr>
          <p:nvPr>
            <p:ph type="title"/>
          </p:nvPr>
        </p:nvSpPr>
        <p:spPr>
          <a:xfrm>
            <a:off x="457200" y="273050"/>
            <a:ext cx="8001000" cy="584775"/>
          </a:xfrm>
          <a:prstGeom prst="rect">
            <a:avLst/>
          </a:prstGeom>
          <a:noFill/>
        </p:spPr>
        <p:txBody>
          <a:bodyPr wrap="square" rtlCol="0">
            <a:spAutoFit/>
          </a:bodyPr>
          <a:lstStyle/>
          <a:p>
            <a:r>
              <a:rPr lang="en-US" sz="3200" b="0" dirty="0" smtClean="0">
                <a:latin typeface="+mn-lt"/>
              </a:rPr>
              <a:t>For the students</a:t>
            </a:r>
            <a:endParaRPr lang="en-US" sz="3200" b="0" dirty="0">
              <a:latin typeface="+mn-lt"/>
            </a:endParaRPr>
          </a:p>
        </p:txBody>
      </p:sp>
    </p:spTree>
    <p:extLst>
      <p:ext uri="{BB962C8B-B14F-4D97-AF65-F5344CB8AC3E}">
        <p14:creationId xmlns:p14="http://schemas.microsoft.com/office/powerpoint/2010/main" val="2313985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219200"/>
            <a:ext cx="4114800" cy="5211763"/>
          </a:xfrm>
        </p:spPr>
        <p:txBody>
          <a:bodyPr>
            <a:normAutofit lnSpcReduction="10000"/>
          </a:bodyPr>
          <a:lstStyle/>
          <a:p>
            <a:pPr marL="182880" lvl="1" indent="0">
              <a:spcBef>
                <a:spcPts val="0"/>
              </a:spcBef>
              <a:buNone/>
            </a:pPr>
            <a:r>
              <a:rPr lang="en-US" dirty="0" smtClean="0"/>
              <a:t>Student-led research and student-centric publishing:</a:t>
            </a:r>
          </a:p>
          <a:p>
            <a:pPr lvl="1">
              <a:buFont typeface="Arial" pitchFamily="34" charset="0"/>
              <a:buChar char="•"/>
            </a:pPr>
            <a:r>
              <a:rPr lang="en-US" dirty="0" smtClean="0"/>
              <a:t>Provides support for future research grants.</a:t>
            </a:r>
          </a:p>
          <a:p>
            <a:pPr lvl="1">
              <a:buFont typeface="Arial" pitchFamily="34" charset="0"/>
              <a:buChar char="•"/>
            </a:pPr>
            <a:r>
              <a:rPr lang="en-US" dirty="0" smtClean="0"/>
              <a:t>Allows networking with other researchers.</a:t>
            </a:r>
          </a:p>
          <a:p>
            <a:pPr lvl="1">
              <a:buFont typeface="Arial" pitchFamily="34" charset="0"/>
              <a:buChar char="•"/>
            </a:pPr>
            <a:r>
              <a:rPr lang="en-US" dirty="0" smtClean="0"/>
              <a:t>Motivates other researchers to join the process.</a:t>
            </a:r>
          </a:p>
        </p:txBody>
      </p:sp>
      <p:sp>
        <p:nvSpPr>
          <p:cNvPr id="4" name="Text Placeholder 3"/>
          <p:cNvSpPr>
            <a:spLocks noGrp="1"/>
          </p:cNvSpPr>
          <p:nvPr>
            <p:ph type="body" sz="half" idx="2"/>
          </p:nvPr>
        </p:nvSpPr>
        <p:spPr/>
        <p:txBody>
          <a:bodyPr/>
          <a:lstStyle/>
          <a:p>
            <a:endParaRPr lang="en-US"/>
          </a:p>
        </p:txBody>
      </p:sp>
      <p:sp>
        <p:nvSpPr>
          <p:cNvPr id="6" name="Title 5"/>
          <p:cNvSpPr txBox="1">
            <a:spLocks noGrp="1"/>
          </p:cNvSpPr>
          <p:nvPr>
            <p:ph type="title"/>
          </p:nvPr>
        </p:nvSpPr>
        <p:spPr>
          <a:xfrm>
            <a:off x="457200" y="273050"/>
            <a:ext cx="8001000" cy="584775"/>
          </a:xfrm>
          <a:prstGeom prst="rect">
            <a:avLst/>
          </a:prstGeom>
          <a:noFill/>
        </p:spPr>
        <p:txBody>
          <a:bodyPr wrap="square" rtlCol="0">
            <a:spAutoFit/>
          </a:bodyPr>
          <a:lstStyle/>
          <a:p>
            <a:r>
              <a:rPr lang="en-US" sz="3200" b="0" dirty="0" smtClean="0">
                <a:latin typeface="+mn-lt"/>
              </a:rPr>
              <a:t>For the faculty and the institution</a:t>
            </a:r>
            <a:endParaRPr lang="en-US" sz="3200" b="0" dirty="0">
              <a:latin typeface="+mn-lt"/>
            </a:endParaRPr>
          </a:p>
        </p:txBody>
      </p:sp>
      <p:pic>
        <p:nvPicPr>
          <p:cNvPr id="7" name="Picture 6" descr="pharm.png"/>
          <p:cNvPicPr>
            <a:picLocks noChangeAspect="1"/>
          </p:cNvPicPr>
          <p:nvPr/>
        </p:nvPicPr>
        <p:blipFill>
          <a:blip r:embed="rId2"/>
          <a:srcRect l="35415" t="54447" r="49226" b="12004"/>
          <a:stretch>
            <a:fillRect/>
          </a:stretch>
        </p:blipFill>
        <p:spPr>
          <a:xfrm>
            <a:off x="304800" y="1219200"/>
            <a:ext cx="4343400" cy="5334001"/>
          </a:xfrm>
          <a:prstGeom prst="rect">
            <a:avLst/>
          </a:prstGeom>
          <a:ln>
            <a:solidFill>
              <a:schemeClr val="bg1"/>
            </a:solidFill>
          </a:ln>
        </p:spPr>
      </p:pic>
    </p:spTree>
    <p:extLst>
      <p:ext uri="{BB962C8B-B14F-4D97-AF65-F5344CB8AC3E}">
        <p14:creationId xmlns:p14="http://schemas.microsoft.com/office/powerpoint/2010/main" val="231398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596900"/>
          </a:xfrm>
        </p:spPr>
        <p:txBody>
          <a:bodyPr>
            <a:normAutofit/>
          </a:bodyPr>
          <a:lstStyle/>
          <a:p>
            <a:r>
              <a:rPr lang="en-US" sz="3200" b="0" dirty="0" smtClean="0">
                <a:latin typeface="+mn-lt"/>
              </a:rPr>
              <a:t>Student Success Story #1</a:t>
            </a:r>
            <a:endParaRPr lang="en-US" sz="3200" b="0" dirty="0">
              <a:latin typeface="+mn-lt"/>
            </a:endParaRPr>
          </a:p>
        </p:txBody>
      </p:sp>
      <p:sp>
        <p:nvSpPr>
          <p:cNvPr id="3" name="Content Placeholder 2"/>
          <p:cNvSpPr>
            <a:spLocks noGrp="1"/>
          </p:cNvSpPr>
          <p:nvPr>
            <p:ph idx="1"/>
          </p:nvPr>
        </p:nvSpPr>
        <p:spPr>
          <a:xfrm>
            <a:off x="4114800" y="990600"/>
            <a:ext cx="4572000" cy="5638800"/>
          </a:xfrm>
        </p:spPr>
        <p:txBody>
          <a:bodyPr>
            <a:normAutofit fontScale="85000" lnSpcReduction="20000"/>
          </a:bodyPr>
          <a:lstStyle/>
          <a:p>
            <a:pPr indent="0">
              <a:buNone/>
            </a:pPr>
            <a:r>
              <a:rPr lang="en-US" dirty="0" err="1" smtClean="0"/>
              <a:t>Prabhjyot</a:t>
            </a:r>
            <a:r>
              <a:rPr lang="en-US" dirty="0" smtClean="0"/>
              <a:t> </a:t>
            </a:r>
            <a:r>
              <a:rPr lang="en-US" dirty="0" err="1" smtClean="0"/>
              <a:t>Saluja</a:t>
            </a:r>
            <a:r>
              <a:rPr lang="en-US" dirty="0" smtClean="0"/>
              <a:t> earned a degree in computer science from SWOSU in 2017.  While at SWOSU he completed an internship with Blue Waters National Center for Super Computer Applications.  His research done as part of his internship was published on SWOSU Digital Commons:</a:t>
            </a:r>
          </a:p>
          <a:p>
            <a:pPr indent="0">
              <a:buNone/>
            </a:pPr>
            <a:r>
              <a:rPr lang="en-US" sz="1800" dirty="0" smtClean="0">
                <a:hlinkClick r:id="rId2"/>
              </a:rPr>
              <a:t>Computational Molecular Modeling – Solving Quantum Mechanics Based Calculations Concerning Molecular Properties and Structures</a:t>
            </a:r>
            <a:endParaRPr lang="en-US" sz="1800" dirty="0" smtClean="0"/>
          </a:p>
          <a:p>
            <a:endParaRPr lang="en-US" dirty="0" smtClean="0"/>
          </a:p>
          <a:p>
            <a:pPr indent="0">
              <a:buNone/>
            </a:pPr>
            <a:r>
              <a:rPr lang="en-US" dirty="0" smtClean="0"/>
              <a:t>Today he works as a HPC Systems Administrator at Purdue University.</a:t>
            </a:r>
            <a:endParaRPr lang="en-US" dirty="0"/>
          </a:p>
        </p:txBody>
      </p:sp>
      <p:pic>
        <p:nvPicPr>
          <p:cNvPr id="5" name="Picture 4" descr="saluja 2.png"/>
          <p:cNvPicPr>
            <a:picLocks noChangeAspect="1"/>
          </p:cNvPicPr>
          <p:nvPr/>
        </p:nvPicPr>
        <p:blipFill>
          <a:blip r:embed="rId3"/>
          <a:srcRect l="35833" t="18873" r="34167" b="50563"/>
          <a:stretch>
            <a:fillRect/>
          </a:stretch>
        </p:blipFill>
        <p:spPr>
          <a:xfrm>
            <a:off x="609600" y="4648200"/>
            <a:ext cx="3458817" cy="1981200"/>
          </a:xfrm>
          <a:prstGeom prst="rect">
            <a:avLst/>
          </a:prstGeom>
          <a:ln>
            <a:solidFill>
              <a:schemeClr val="bg1"/>
            </a:solidFill>
          </a:ln>
        </p:spPr>
      </p:pic>
      <p:pic>
        <p:nvPicPr>
          <p:cNvPr id="6" name="Picture 5" descr="saluja.jpg"/>
          <p:cNvPicPr>
            <a:picLocks noChangeAspect="1"/>
          </p:cNvPicPr>
          <p:nvPr/>
        </p:nvPicPr>
        <p:blipFill>
          <a:blip r:embed="rId4"/>
          <a:stretch>
            <a:fillRect/>
          </a:stretch>
        </p:blipFill>
        <p:spPr>
          <a:xfrm>
            <a:off x="606104" y="990599"/>
            <a:ext cx="3432577" cy="3429001"/>
          </a:xfrm>
          <a:prstGeom prst="rect">
            <a:avLst/>
          </a:prstGeom>
          <a:ln>
            <a:solidFill>
              <a:schemeClr val="bg1"/>
            </a:solidFill>
          </a:ln>
        </p:spPr>
      </p:pic>
    </p:spTree>
    <p:extLst>
      <p:ext uri="{BB962C8B-B14F-4D97-AF65-F5344CB8AC3E}">
        <p14:creationId xmlns:p14="http://schemas.microsoft.com/office/powerpoint/2010/main" val="2883629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596900"/>
          </a:xfrm>
        </p:spPr>
        <p:txBody>
          <a:bodyPr>
            <a:normAutofit/>
          </a:bodyPr>
          <a:lstStyle/>
          <a:p>
            <a:r>
              <a:rPr lang="en-US" sz="3200" b="0" dirty="0" smtClean="0">
                <a:latin typeface="+mn-lt"/>
              </a:rPr>
              <a:t>Student Success Story #2</a:t>
            </a:r>
            <a:endParaRPr lang="en-US" sz="3200" b="0" dirty="0">
              <a:latin typeface="+mn-lt"/>
            </a:endParaRPr>
          </a:p>
        </p:txBody>
      </p:sp>
      <p:sp>
        <p:nvSpPr>
          <p:cNvPr id="3" name="Content Placeholder 2"/>
          <p:cNvSpPr>
            <a:spLocks noGrp="1"/>
          </p:cNvSpPr>
          <p:nvPr>
            <p:ph idx="1"/>
          </p:nvPr>
        </p:nvSpPr>
        <p:spPr>
          <a:xfrm>
            <a:off x="4114800" y="990600"/>
            <a:ext cx="4038600" cy="5334000"/>
          </a:xfrm>
        </p:spPr>
        <p:txBody>
          <a:bodyPr>
            <a:normAutofit/>
          </a:bodyPr>
          <a:lstStyle/>
          <a:p>
            <a:pPr indent="0">
              <a:buNone/>
            </a:pPr>
            <a:r>
              <a:rPr lang="en-US" sz="2700" dirty="0" err="1" smtClean="0"/>
              <a:t>Aditi</a:t>
            </a:r>
            <a:r>
              <a:rPr lang="en-US" sz="2700" dirty="0" smtClean="0"/>
              <a:t> </a:t>
            </a:r>
            <a:r>
              <a:rPr lang="en-US" sz="2700" dirty="0" err="1" smtClean="0"/>
              <a:t>Shrestha</a:t>
            </a:r>
            <a:r>
              <a:rPr lang="en-US" sz="2700" dirty="0" smtClean="0"/>
              <a:t> will graduate from SWOSU in 2019 with a degree in computer science.  Her team research on software engineering was featured in a video on SWOSU Digital Commons:</a:t>
            </a:r>
          </a:p>
          <a:p>
            <a:pPr indent="0">
              <a:spcBef>
                <a:spcPts val="0"/>
              </a:spcBef>
              <a:buNone/>
            </a:pPr>
            <a:r>
              <a:rPr lang="en-US" sz="1400" dirty="0" smtClean="0">
                <a:hlinkClick r:id="rId3"/>
              </a:rPr>
              <a:t>Third Round Software Engineering Interview - #1</a:t>
            </a:r>
            <a:endParaRPr lang="en-US" sz="1400" dirty="0" smtClean="0"/>
          </a:p>
          <a:p>
            <a:pPr indent="0">
              <a:buNone/>
            </a:pPr>
            <a:endParaRPr lang="en-US" dirty="0"/>
          </a:p>
        </p:txBody>
      </p:sp>
      <p:pic>
        <p:nvPicPr>
          <p:cNvPr id="9" name="Picture 8" descr="video.jpg"/>
          <p:cNvPicPr>
            <a:picLocks noChangeAspect="1"/>
          </p:cNvPicPr>
          <p:nvPr/>
        </p:nvPicPr>
        <p:blipFill>
          <a:blip r:embed="rId4"/>
          <a:srcRect l="35834" t="15909" r="33333" b="5534"/>
          <a:stretch>
            <a:fillRect/>
          </a:stretch>
        </p:blipFill>
        <p:spPr>
          <a:xfrm>
            <a:off x="647700" y="1275285"/>
            <a:ext cx="3505200" cy="5020962"/>
          </a:xfrm>
          <a:prstGeom prst="rect">
            <a:avLst/>
          </a:prstGeom>
          <a:ln>
            <a:solidFill>
              <a:schemeClr val="bg1"/>
            </a:solidFill>
          </a:ln>
        </p:spPr>
      </p:pic>
      <p:pic>
        <p:nvPicPr>
          <p:cNvPr id="4" name="CmQbXHf_gUs"/>
          <p:cNvPicPr>
            <a:picLocks noRot="1" noChangeAspect="1"/>
          </p:cNvPicPr>
          <p:nvPr>
            <a:videoFile r:link="rId1"/>
          </p:nvPr>
        </p:nvPicPr>
        <p:blipFill>
          <a:blip r:embed="rId5"/>
          <a:stretch>
            <a:fillRect/>
          </a:stretch>
        </p:blipFill>
        <p:spPr>
          <a:xfrm>
            <a:off x="740833" y="3429000"/>
            <a:ext cx="3251200" cy="1828800"/>
          </a:xfrm>
          <a:prstGeom prst="rect">
            <a:avLst/>
          </a:prstGeom>
        </p:spPr>
      </p:pic>
    </p:spTree>
    <p:extLst>
      <p:ext uri="{BB962C8B-B14F-4D97-AF65-F5344CB8AC3E}">
        <p14:creationId xmlns:p14="http://schemas.microsoft.com/office/powerpoint/2010/main" val="2883629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596900"/>
          </a:xfrm>
        </p:spPr>
        <p:txBody>
          <a:bodyPr>
            <a:normAutofit/>
          </a:bodyPr>
          <a:lstStyle/>
          <a:p>
            <a:r>
              <a:rPr lang="en-US" sz="3200" b="0" dirty="0" smtClean="0">
                <a:latin typeface="+mn-lt"/>
              </a:rPr>
              <a:t>Student Success Story #2, </a:t>
            </a:r>
            <a:r>
              <a:rPr lang="en-US" sz="3200" b="0" i="1" dirty="0" smtClean="0">
                <a:latin typeface="+mn-lt"/>
              </a:rPr>
              <a:t>continued</a:t>
            </a:r>
            <a:endParaRPr lang="en-US" sz="3200" b="0" i="1" dirty="0">
              <a:latin typeface="+mn-lt"/>
            </a:endParaRPr>
          </a:p>
        </p:txBody>
      </p:sp>
      <p:sp>
        <p:nvSpPr>
          <p:cNvPr id="3" name="Content Placeholder 2"/>
          <p:cNvSpPr>
            <a:spLocks noGrp="1"/>
          </p:cNvSpPr>
          <p:nvPr>
            <p:ph idx="1"/>
          </p:nvPr>
        </p:nvSpPr>
        <p:spPr>
          <a:xfrm>
            <a:off x="4191000" y="1143000"/>
            <a:ext cx="4419600" cy="5334000"/>
          </a:xfrm>
        </p:spPr>
        <p:txBody>
          <a:bodyPr>
            <a:normAutofit fontScale="85000" lnSpcReduction="20000"/>
          </a:bodyPr>
          <a:lstStyle/>
          <a:p>
            <a:pPr indent="0">
              <a:buNone/>
            </a:pPr>
            <a:r>
              <a:rPr lang="en-US" dirty="0" smtClean="0"/>
              <a:t>Her work at SWOSU helped her land a prestigious summer internship in parallel computational science with the National  Center for Atmospheric Research in Boulder, CO.  There she researched </a:t>
            </a:r>
            <a:r>
              <a:rPr lang="en-US" dirty="0" smtClean="0">
                <a:hlinkClick r:id="rId2"/>
              </a:rPr>
              <a:t>Creating a </a:t>
            </a:r>
            <a:r>
              <a:rPr lang="en-US" dirty="0" err="1" smtClean="0">
                <a:hlinkClick r:id="rId2"/>
              </a:rPr>
              <a:t>Jupyter</a:t>
            </a:r>
            <a:r>
              <a:rPr lang="en-US" dirty="0" smtClean="0">
                <a:hlinkClick r:id="rId2"/>
              </a:rPr>
              <a:t> Notebook Kernel for NCL</a:t>
            </a:r>
            <a:r>
              <a:rPr lang="en-US" dirty="0" smtClean="0"/>
              <a:t>, which is featured on the web site of the Computational and Informational Systems Lab of NCAR.</a:t>
            </a:r>
            <a:endParaRPr lang="en-US" dirty="0"/>
          </a:p>
        </p:txBody>
      </p:sp>
      <p:pic>
        <p:nvPicPr>
          <p:cNvPr id="7" name="Picture 6" descr="shrestha.JPG"/>
          <p:cNvPicPr>
            <a:picLocks noChangeAspect="1"/>
          </p:cNvPicPr>
          <p:nvPr/>
        </p:nvPicPr>
        <p:blipFill>
          <a:blip r:embed="rId3" cstate="print"/>
          <a:srcRect b="29496"/>
          <a:stretch>
            <a:fillRect/>
          </a:stretch>
        </p:blipFill>
        <p:spPr>
          <a:xfrm>
            <a:off x="533400" y="990600"/>
            <a:ext cx="3458547" cy="3657600"/>
          </a:xfrm>
          <a:prstGeom prst="rect">
            <a:avLst/>
          </a:prstGeom>
          <a:ln>
            <a:solidFill>
              <a:schemeClr val="bg1"/>
            </a:solidFill>
          </a:ln>
        </p:spPr>
      </p:pic>
      <p:pic>
        <p:nvPicPr>
          <p:cNvPr id="5" name="Picture 4" descr="shrestha 2.jpg"/>
          <p:cNvPicPr>
            <a:picLocks noChangeAspect="1"/>
          </p:cNvPicPr>
          <p:nvPr/>
        </p:nvPicPr>
        <p:blipFill>
          <a:blip r:embed="rId4"/>
          <a:srcRect l="35000" t="39625" r="12500" b="13106"/>
          <a:stretch>
            <a:fillRect/>
          </a:stretch>
        </p:blipFill>
        <p:spPr>
          <a:xfrm>
            <a:off x="533400" y="4855029"/>
            <a:ext cx="3505200" cy="1774371"/>
          </a:xfrm>
          <a:prstGeom prst="rect">
            <a:avLst/>
          </a:prstGeom>
          <a:ln>
            <a:solidFill>
              <a:schemeClr val="bg1"/>
            </a:solidFill>
          </a:ln>
        </p:spPr>
      </p:pic>
    </p:spTree>
    <p:extLst>
      <p:ext uri="{BB962C8B-B14F-4D97-AF65-F5344CB8AC3E}">
        <p14:creationId xmlns:p14="http://schemas.microsoft.com/office/powerpoint/2010/main" val="288362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273051"/>
            <a:ext cx="8763000" cy="641350"/>
          </a:xfrm>
        </p:spPr>
        <p:txBody>
          <a:bodyPr>
            <a:normAutofit fontScale="92500"/>
          </a:bodyPr>
          <a:lstStyle/>
          <a:p>
            <a:pPr>
              <a:buNone/>
            </a:pPr>
            <a:r>
              <a:rPr lang="en-US" dirty="0" smtClean="0"/>
              <a:t>Student-Led Research and Student-Centric Publishing</a:t>
            </a:r>
          </a:p>
          <a:p>
            <a:endParaRPr lang="en-US" dirty="0"/>
          </a:p>
        </p:txBody>
      </p:sp>
      <p:sp>
        <p:nvSpPr>
          <p:cNvPr id="7" name="Text Placeholder 3"/>
          <p:cNvSpPr>
            <a:spLocks noGrp="1"/>
          </p:cNvSpPr>
          <p:nvPr>
            <p:ph type="body" sz="half" idx="2"/>
          </p:nvPr>
        </p:nvSpPr>
        <p:spPr>
          <a:xfrm>
            <a:off x="457200" y="1219200"/>
            <a:ext cx="4114800" cy="4419600"/>
          </a:xfrm>
          <a:gradFill>
            <a:gsLst>
              <a:gs pos="0">
                <a:srgbClr val="00B0F0">
                  <a:alpha val="86000"/>
                </a:srgbClr>
              </a:gs>
              <a:gs pos="98000">
                <a:schemeClr val="accent1">
                  <a:tint val="44500"/>
                  <a:satMod val="160000"/>
                </a:schemeClr>
              </a:gs>
              <a:gs pos="100000">
                <a:schemeClr val="accent1">
                  <a:tint val="23500"/>
                  <a:satMod val="160000"/>
                </a:schemeClr>
              </a:gs>
            </a:gsLst>
            <a:lin ang="5400000" scaled="0"/>
          </a:gradFill>
        </p:spPr>
        <p:txBody>
          <a:bodyPr>
            <a:normAutofit/>
          </a:bodyPr>
          <a:lstStyle/>
          <a:p>
            <a:endParaRPr lang="en-US" b="1" dirty="0" smtClean="0"/>
          </a:p>
          <a:p>
            <a:pPr marL="225425" indent="-166688">
              <a:spcBef>
                <a:spcPts val="600"/>
              </a:spcBef>
              <a:buFont typeface="Arial" panose="020B0604020202020204" pitchFamily="34" charset="0"/>
              <a:buChar char="•"/>
            </a:pPr>
            <a:r>
              <a:rPr lang="en-US" sz="2800" b="1" dirty="0" smtClean="0">
                <a:solidFill>
                  <a:schemeClr val="bg1"/>
                </a:solidFill>
              </a:rPr>
              <a:t>Contributes to course learning outcomes</a:t>
            </a:r>
            <a:endParaRPr lang="en-US" sz="2800" b="1" dirty="0">
              <a:solidFill>
                <a:schemeClr val="bg1"/>
              </a:solidFill>
            </a:endParaRPr>
          </a:p>
          <a:p>
            <a:pPr marL="225425" indent="-166688">
              <a:spcBef>
                <a:spcPts val="600"/>
              </a:spcBef>
              <a:buFont typeface="Arial" panose="020B0604020202020204" pitchFamily="34" charset="0"/>
              <a:buChar char="•"/>
            </a:pPr>
            <a:r>
              <a:rPr lang="en-US" sz="2800" b="1" dirty="0" smtClean="0">
                <a:solidFill>
                  <a:schemeClr val="bg1"/>
                </a:solidFill>
              </a:rPr>
              <a:t>Promotes undergraduate success</a:t>
            </a:r>
          </a:p>
          <a:p>
            <a:pPr marL="225425" indent="-166688">
              <a:spcBef>
                <a:spcPts val="600"/>
              </a:spcBef>
              <a:buFont typeface="Arial" panose="020B0604020202020204" pitchFamily="34" charset="0"/>
              <a:buChar char="•"/>
            </a:pPr>
            <a:r>
              <a:rPr lang="en-US" sz="2800" b="1" dirty="0" smtClean="0">
                <a:solidFill>
                  <a:schemeClr val="bg1"/>
                </a:solidFill>
              </a:rPr>
              <a:t>Integrates with campus strategic plan</a:t>
            </a:r>
          </a:p>
          <a:p>
            <a:pPr marL="225425" lvl="1" indent="-166688">
              <a:spcBef>
                <a:spcPts val="600"/>
              </a:spcBef>
              <a:buFont typeface="Arial" panose="020B0604020202020204" pitchFamily="34" charset="0"/>
              <a:buChar char="•"/>
            </a:pPr>
            <a:r>
              <a:rPr lang="en-US" sz="2800" b="1" dirty="0" smtClean="0">
                <a:solidFill>
                  <a:schemeClr val="bg1"/>
                </a:solidFill>
              </a:rPr>
              <a:t>Makes a global impact</a:t>
            </a:r>
          </a:p>
        </p:txBody>
      </p:sp>
      <p:pic>
        <p:nvPicPr>
          <p:cNvPr id="8"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90600"/>
            <a:ext cx="3657600" cy="5486400"/>
          </a:xfrm>
          <a:prstGeom prst="rect">
            <a:avLst/>
          </a:prstGeom>
          <a:ln>
            <a:solidFill>
              <a:schemeClr val="bg1"/>
            </a:solidFill>
          </a:ln>
        </p:spPr>
      </p:pic>
    </p:spTree>
    <p:extLst>
      <p:ext uri="{BB962C8B-B14F-4D97-AF65-F5344CB8AC3E}">
        <p14:creationId xmlns:p14="http://schemas.microsoft.com/office/powerpoint/2010/main" val="414465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162800" cy="641350"/>
          </a:xfrm>
        </p:spPr>
        <p:txBody>
          <a:bodyPr>
            <a:normAutofit/>
          </a:bodyPr>
          <a:lstStyle/>
          <a:p>
            <a:r>
              <a:rPr lang="en-US" sz="3200" b="0" dirty="0" smtClean="0">
                <a:latin typeface="+mn-lt"/>
              </a:rPr>
              <a:t>Scholarly work, not just homework</a:t>
            </a:r>
            <a:endParaRPr lang="en-US" sz="3200" b="0" dirty="0">
              <a:latin typeface="+mn-lt"/>
            </a:endParaRPr>
          </a:p>
        </p:txBody>
      </p:sp>
      <p:sp>
        <p:nvSpPr>
          <p:cNvPr id="3" name="Content Placeholder 2"/>
          <p:cNvSpPr>
            <a:spLocks noGrp="1"/>
          </p:cNvSpPr>
          <p:nvPr>
            <p:ph idx="1"/>
          </p:nvPr>
        </p:nvSpPr>
        <p:spPr>
          <a:xfrm>
            <a:off x="4191000" y="1435100"/>
            <a:ext cx="4495800" cy="4691063"/>
          </a:xfrm>
        </p:spPr>
        <p:txBody>
          <a:bodyPr>
            <a:normAutofit fontScale="92500" lnSpcReduction="20000"/>
          </a:bodyPr>
          <a:lstStyle/>
          <a:p>
            <a:pPr marL="0" indent="0">
              <a:buNone/>
            </a:pPr>
            <a:r>
              <a:rPr lang="en-US" dirty="0" smtClean="0"/>
              <a:t>Remember, it isn’t just homework anymore once a work has been posted to an institutional repository.  The student’s research becomes a permanent contribution to the great conversation of the scholar’s or artist’s field, and that work can be seen by anyone with a computer and the Internet.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08" y="1676400"/>
            <a:ext cx="3824139" cy="3429000"/>
          </a:xfrm>
          <a:prstGeom prst="rect">
            <a:avLst/>
          </a:prstGeom>
        </p:spPr>
      </p:pic>
    </p:spTree>
    <p:extLst>
      <p:ext uri="{BB962C8B-B14F-4D97-AF65-F5344CB8AC3E}">
        <p14:creationId xmlns:p14="http://schemas.microsoft.com/office/powerpoint/2010/main" val="688407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QUESTIONS?</a:t>
            </a:r>
            <a:endParaRPr lang="en-US" sz="3200" dirty="0">
              <a:latin typeface="+mn-lt"/>
            </a:endParaRPr>
          </a:p>
        </p:txBody>
      </p:sp>
      <p:sp>
        <p:nvSpPr>
          <p:cNvPr id="4" name="Text Placeholder 3"/>
          <p:cNvSpPr>
            <a:spLocks noGrp="1"/>
          </p:cNvSpPr>
          <p:nvPr>
            <p:ph type="body" sz="half" idx="2"/>
          </p:nvPr>
        </p:nvSpPr>
        <p:spPr>
          <a:xfrm>
            <a:off x="457200" y="1435100"/>
            <a:ext cx="7315200" cy="4691063"/>
          </a:xfrm>
        </p:spPr>
        <p:txBody>
          <a:bodyPr>
            <a:normAutofit/>
          </a:bodyPr>
          <a:lstStyle/>
          <a:p>
            <a:r>
              <a:rPr lang="en-US" sz="2400" dirty="0" smtClean="0"/>
              <a:t>Contact information:</a:t>
            </a:r>
          </a:p>
          <a:p>
            <a:r>
              <a:rPr lang="en-US" sz="2400" dirty="0" smtClean="0"/>
              <a:t>Phillip </a:t>
            </a:r>
            <a:r>
              <a:rPr lang="en-US" sz="2400" dirty="0"/>
              <a:t>Fitzsimmons, </a:t>
            </a:r>
            <a:r>
              <a:rPr lang="en-US" sz="2400" dirty="0">
                <a:hlinkClick r:id="rId2"/>
              </a:rPr>
              <a:t>phillip.fitzsimmons@swosu.edu</a:t>
            </a:r>
            <a:endParaRPr lang="en-US" sz="2400" dirty="0"/>
          </a:p>
          <a:p>
            <a:r>
              <a:rPr lang="en-US" sz="2400" dirty="0"/>
              <a:t>Hector Lucas,  </a:t>
            </a:r>
            <a:r>
              <a:rPr lang="en-US" sz="2400" dirty="0" smtClean="0">
                <a:hlinkClick r:id="rId3"/>
              </a:rPr>
              <a:t>lucash@student.swosu.edu</a:t>
            </a:r>
            <a:endParaRPr lang="en-US" sz="2400" dirty="0" smtClean="0"/>
          </a:p>
          <a:p>
            <a:r>
              <a:rPr lang="en-US" sz="2400" dirty="0"/>
              <a:t>Jeremy Evert,  </a:t>
            </a:r>
            <a:r>
              <a:rPr lang="en-US" sz="2400" dirty="0">
                <a:hlinkClick r:id="rId4"/>
              </a:rPr>
              <a:t>jeremy.evert@swosu.edu</a:t>
            </a:r>
            <a:endParaRPr lang="en-US" sz="2400" dirty="0"/>
          </a:p>
          <a:p>
            <a:r>
              <a:rPr lang="en-US" sz="2400" dirty="0" smtClean="0"/>
              <a:t>info@bepress.com</a:t>
            </a:r>
          </a:p>
          <a:p>
            <a:endParaRPr lang="en-US" sz="2400" dirty="0"/>
          </a:p>
        </p:txBody>
      </p:sp>
    </p:spTree>
    <p:extLst>
      <p:ext uri="{BB962C8B-B14F-4D97-AF65-F5344CB8AC3E}">
        <p14:creationId xmlns:p14="http://schemas.microsoft.com/office/powerpoint/2010/main" val="700096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162800" cy="3490913"/>
          </a:xfrm>
        </p:spPr>
        <p:txBody>
          <a:bodyPr>
            <a:normAutofit/>
          </a:bodyPr>
          <a:lstStyle/>
          <a:p>
            <a:pPr marL="182880" indent="-182880">
              <a:spcBef>
                <a:spcPts val="0"/>
              </a:spcBef>
            </a:pPr>
            <a:r>
              <a:rPr lang="en-US" sz="1400" dirty="0" smtClean="0"/>
              <a:t>Raspberries in cup: </a:t>
            </a:r>
            <a:r>
              <a:rPr lang="en-US" sz="1400" dirty="0" smtClean="0">
                <a:hlinkClick r:id="rId2"/>
              </a:rPr>
              <a:t>https://www.maxpixel.net/Red-Raspberries-Cup-Berries-Food-Dessert-Fruit-423194</a:t>
            </a:r>
            <a:endParaRPr lang="en-US" sz="1400" dirty="0" smtClean="0"/>
          </a:p>
          <a:p>
            <a:pPr marL="182880" indent="-182880">
              <a:spcBef>
                <a:spcPts val="0"/>
              </a:spcBef>
            </a:pPr>
            <a:r>
              <a:rPr lang="en-US" sz="1400" dirty="0" smtClean="0"/>
              <a:t>Shushing librarian: </a:t>
            </a:r>
            <a:r>
              <a:rPr lang="en-US" sz="1400" dirty="0" smtClean="0">
                <a:hlinkClick r:id="rId3"/>
              </a:rPr>
              <a:t>http://mediaspecialistsguide.blogspot.com/2014/05/throwback-thursday-13-shhh.html</a:t>
            </a:r>
            <a:endParaRPr lang="en-US" sz="1400" dirty="0" smtClean="0"/>
          </a:p>
          <a:p>
            <a:pPr marL="182880" indent="-182880">
              <a:spcBef>
                <a:spcPts val="0"/>
              </a:spcBef>
            </a:pPr>
            <a:r>
              <a:rPr lang="en-US" sz="1400" dirty="0" smtClean="0"/>
              <a:t>Keep calm and ask -- </a:t>
            </a:r>
            <a:r>
              <a:rPr lang="en-US" sz="1400" dirty="0" smtClean="0">
                <a:hlinkClick r:id="rId4"/>
              </a:rPr>
              <a:t>http://twulibraries.blogspot.com/2012/08/the-newest-way-to-keep-calm-and-ask.html</a:t>
            </a:r>
            <a:endParaRPr lang="en-US" sz="1400" dirty="0" smtClean="0"/>
          </a:p>
          <a:p>
            <a:pPr marL="182880" indent="-182880">
              <a:spcBef>
                <a:spcPts val="0"/>
              </a:spcBef>
            </a:pPr>
            <a:r>
              <a:rPr lang="en-US" sz="1400" dirty="0" smtClean="0"/>
              <a:t>Viewfinder -- </a:t>
            </a:r>
            <a:r>
              <a:rPr lang="en-US" sz="1400" dirty="0" smtClean="0">
                <a:hlinkClick r:id="rId5"/>
              </a:rPr>
              <a:t>https://www.worldwideslides.com/3D-Reel-ViewFinder-TM-Focusing-Viewer-p/vvn-rnr.htm</a:t>
            </a:r>
            <a:endParaRPr lang="en-US" sz="1400" dirty="0" smtClean="0"/>
          </a:p>
          <a:p>
            <a:pPr marL="182880" indent="-182880">
              <a:spcBef>
                <a:spcPts val="0"/>
              </a:spcBef>
            </a:pPr>
            <a:r>
              <a:rPr lang="en-US" sz="1400" dirty="0" smtClean="0"/>
              <a:t>Video camera -- https://epicpresence.com/earned-media/7602132-video-camera-viewfinder-recording-show-in-tv-studio/</a:t>
            </a:r>
          </a:p>
          <a:p>
            <a:pPr marL="182880" indent="-182880">
              <a:spcBef>
                <a:spcPts val="0"/>
              </a:spcBef>
            </a:pPr>
            <a:r>
              <a:rPr lang="en-US" sz="1400" dirty="0" smtClean="0"/>
              <a:t>Magnifying glass/research -- </a:t>
            </a:r>
            <a:r>
              <a:rPr lang="en-US" sz="1400" dirty="0" smtClean="0">
                <a:hlinkClick r:id="rId6"/>
              </a:rPr>
              <a:t>http://enil.eu/news/introducing-enils-independent-living-research-network/</a:t>
            </a:r>
            <a:endParaRPr lang="en-US" sz="1400" dirty="0" smtClean="0"/>
          </a:p>
          <a:p>
            <a:pPr marL="182880" indent="-182880">
              <a:spcBef>
                <a:spcPts val="0"/>
              </a:spcBef>
            </a:pPr>
            <a:r>
              <a:rPr lang="en-US" sz="1400" dirty="0" err="1" smtClean="0"/>
              <a:t>Aditi</a:t>
            </a:r>
            <a:r>
              <a:rPr lang="en-US" sz="1400" dirty="0" smtClean="0"/>
              <a:t> </a:t>
            </a:r>
            <a:r>
              <a:rPr lang="en-US" sz="1400" dirty="0" err="1" smtClean="0"/>
              <a:t>Shrestha</a:t>
            </a:r>
            <a:r>
              <a:rPr lang="en-US" sz="1400" dirty="0" smtClean="0"/>
              <a:t> -- https://www2.cisl.ucar.edu/siparcs-2018-aditi-shrestha</a:t>
            </a:r>
            <a:endParaRPr lang="en-US" sz="1400" dirty="0"/>
          </a:p>
        </p:txBody>
      </p:sp>
      <p:sp>
        <p:nvSpPr>
          <p:cNvPr id="9" name="Title 8"/>
          <p:cNvSpPr>
            <a:spLocks noGrp="1"/>
          </p:cNvSpPr>
          <p:nvPr>
            <p:ph type="title"/>
          </p:nvPr>
        </p:nvSpPr>
        <p:spPr>
          <a:xfrm>
            <a:off x="381000" y="228600"/>
            <a:ext cx="8763000" cy="990600"/>
          </a:xfrm>
        </p:spPr>
        <p:txBody>
          <a:bodyPr>
            <a:noAutofit/>
          </a:bodyPr>
          <a:lstStyle/>
          <a:p>
            <a:r>
              <a:rPr lang="en-US" sz="3200" b="0" dirty="0" smtClean="0">
                <a:latin typeface="+mn-lt"/>
              </a:rPr>
              <a:t>Credits for images not from SWOSU or Microsoft:</a:t>
            </a:r>
            <a:endParaRPr lang="en-US" sz="3200" b="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73051"/>
            <a:ext cx="7924800" cy="1022350"/>
          </a:xfrm>
        </p:spPr>
        <p:txBody>
          <a:bodyPr>
            <a:normAutofit lnSpcReduction="10000"/>
          </a:bodyPr>
          <a:lstStyle/>
          <a:p>
            <a:pPr indent="0">
              <a:buNone/>
            </a:pPr>
            <a:r>
              <a:rPr lang="en-US" dirty="0" smtClean="0"/>
              <a:t>First, Phillip will discuss our subject from an archivist’s perspective.</a:t>
            </a:r>
            <a:endParaRPr lang="en-US" dirty="0"/>
          </a:p>
        </p:txBody>
      </p:sp>
      <p:pic>
        <p:nvPicPr>
          <p:cNvPr id="8" name="Picture 7" descr="view.jpg"/>
          <p:cNvPicPr>
            <a:picLocks noChangeAspect="1"/>
          </p:cNvPicPr>
          <p:nvPr/>
        </p:nvPicPr>
        <p:blipFill>
          <a:blip r:embed="rId2"/>
          <a:stretch>
            <a:fillRect/>
          </a:stretch>
        </p:blipFill>
        <p:spPr>
          <a:xfrm>
            <a:off x="1752600" y="1524000"/>
            <a:ext cx="5506088" cy="4528757"/>
          </a:xfrm>
          <a:prstGeom prst="rect">
            <a:avLst/>
          </a:prstGeom>
          <a:ln>
            <a:solidFill>
              <a:schemeClr val="bg1"/>
            </a:solidFill>
          </a:ln>
        </p:spPr>
      </p:pic>
    </p:spTree>
    <p:extLst>
      <p:ext uri="{BB962C8B-B14F-4D97-AF65-F5344CB8AC3E}">
        <p14:creationId xmlns:p14="http://schemas.microsoft.com/office/powerpoint/2010/main" val="1759323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3050"/>
            <a:ext cx="8077200" cy="5853113"/>
          </a:xfrm>
        </p:spPr>
        <p:txBody>
          <a:bodyPr/>
          <a:lstStyle/>
          <a:p>
            <a:pPr marL="0" indent="0">
              <a:buNone/>
            </a:pPr>
            <a:r>
              <a:rPr lang="en-US" dirty="0" smtClean="0"/>
              <a:t>Outmoded thinking!</a:t>
            </a:r>
          </a:p>
          <a:p>
            <a:pPr marL="0" indent="0">
              <a:buNone/>
            </a:pPr>
            <a:endParaRPr lang="en-US" dirty="0" smtClean="0"/>
          </a:p>
          <a:p>
            <a:pPr marL="0" indent="0">
              <a:buNone/>
            </a:pPr>
            <a:endParaRPr lang="en-US" dirty="0"/>
          </a:p>
          <a:p>
            <a:pPr marL="0" indent="0">
              <a:buNone/>
            </a:pPr>
            <a:r>
              <a:rPr lang="en-US" sz="6600" dirty="0" smtClean="0"/>
              <a:t>Library =</a:t>
            </a:r>
            <a:endParaRPr lang="en-US" sz="6600" dirty="0"/>
          </a:p>
        </p:txBody>
      </p:sp>
      <p:pic>
        <p:nvPicPr>
          <p:cNvPr id="1026" name="Picture 2" descr="C:\Users\cf305884\AppData\Local\Microsoft\Windows\Temporary Internet Files\Content.IE5\FTTZAVVV\book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1153"/>
            <a:ext cx="2895600" cy="1930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https://cardiesandtweed.files.wordpress.com/2014/03/librarian-shu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124" y="4495800"/>
            <a:ext cx="2907476" cy="19967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1" name="Picture 3" descr="C:\Users\Diane\AppData\Local\Microsoft\Windows\INetCache\IE\P86SCFAN\8699758647_59401d933c_z[1].jpg"/>
          <p:cNvPicPr>
            <a:picLocks noChangeAspect="1" noChangeArrowheads="1"/>
          </p:cNvPicPr>
          <p:nvPr/>
        </p:nvPicPr>
        <p:blipFill>
          <a:blip r:embed="rId5"/>
          <a:srcRect/>
          <a:stretch>
            <a:fillRect/>
          </a:stretch>
        </p:blipFill>
        <p:spPr bwMode="auto">
          <a:xfrm>
            <a:off x="4953000" y="2667000"/>
            <a:ext cx="2971800" cy="1158648"/>
          </a:xfrm>
          <a:prstGeom prst="rect">
            <a:avLst/>
          </a:prstGeom>
          <a:noFill/>
          <a:ln>
            <a:solidFill>
              <a:schemeClr val="bg1"/>
            </a:solidFill>
          </a:ln>
        </p:spPr>
      </p:pic>
    </p:spTree>
    <p:extLst>
      <p:ext uri="{BB962C8B-B14F-4D97-AF65-F5344CB8AC3E}">
        <p14:creationId xmlns:p14="http://schemas.microsoft.com/office/powerpoint/2010/main" val="26729800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05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wordcloud.jpg"/>
          <p:cNvPicPr>
            <a:picLocks noGrp="1" noChangeAspect="1"/>
          </p:cNvPicPr>
          <p:nvPr>
            <p:ph idx="1"/>
          </p:nvPr>
        </p:nvPicPr>
        <p:blipFill>
          <a:blip r:embed="rId3"/>
          <a:srcRect l="13082" r="13181"/>
          <a:stretch>
            <a:fillRect/>
          </a:stretch>
        </p:blipFill>
        <p:spPr>
          <a:xfrm>
            <a:off x="2286000" y="1752600"/>
            <a:ext cx="4724400" cy="4805362"/>
          </a:xfrm>
        </p:spPr>
      </p:pic>
      <p:sp>
        <p:nvSpPr>
          <p:cNvPr id="5" name="TextBox 4"/>
          <p:cNvSpPr txBox="1"/>
          <p:nvPr/>
        </p:nvSpPr>
        <p:spPr>
          <a:xfrm>
            <a:off x="457200" y="304800"/>
            <a:ext cx="3581400" cy="584775"/>
          </a:xfrm>
          <a:prstGeom prst="rect">
            <a:avLst/>
          </a:prstGeom>
          <a:noFill/>
        </p:spPr>
        <p:txBody>
          <a:bodyPr wrap="square" rtlCol="0">
            <a:spAutoFit/>
          </a:bodyPr>
          <a:lstStyle/>
          <a:p>
            <a:r>
              <a:rPr lang="en-US" sz="3200" dirty="0" smtClean="0"/>
              <a:t>When in reality …</a:t>
            </a:r>
            <a:endParaRPr lang="en-US" sz="3200" dirty="0"/>
          </a:p>
        </p:txBody>
      </p:sp>
      <p:pic>
        <p:nvPicPr>
          <p:cNvPr id="2061" name="Picture 13" descr="C:\Users\cf305884\AppData\Local\Microsoft\Windows\Temporary Internet Files\Content.IE5\FTTZAVVV\keep-calm-and-ask-librari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447800"/>
            <a:ext cx="4494810" cy="519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472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xit" presetSubtype="0" fill="hold" nodeType="withEffect">
                                  <p:stCondLst>
                                    <p:cond delay="2000"/>
                                  </p:stCondLst>
                                  <p:iterate type="lt">
                                    <p:tmPct val="5000"/>
                                  </p:iterate>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par>
                                <p:cTn id="17" presetID="31" presetClass="entr" presetSubtype="0" fill="hold" nodeType="withEffect">
                                  <p:stCondLst>
                                    <p:cond delay="2000"/>
                                  </p:stCondLst>
                                  <p:childTnLst>
                                    <p:set>
                                      <p:cBhvr>
                                        <p:cTn id="18" dur="1" fill="hold">
                                          <p:stCondLst>
                                            <p:cond delay="0"/>
                                          </p:stCondLst>
                                        </p:cTn>
                                        <p:tgtEl>
                                          <p:spTgt spid="2061"/>
                                        </p:tgtEl>
                                        <p:attrNameLst>
                                          <p:attrName>style.visibility</p:attrName>
                                        </p:attrNameLst>
                                      </p:cBhvr>
                                      <p:to>
                                        <p:strVal val="visible"/>
                                      </p:to>
                                    </p:set>
                                    <p:anim calcmode="lin" valueType="num">
                                      <p:cBhvr>
                                        <p:cTn id="19" dur="3000" fill="hold"/>
                                        <p:tgtEl>
                                          <p:spTgt spid="2061"/>
                                        </p:tgtEl>
                                        <p:attrNameLst>
                                          <p:attrName>ppt_w</p:attrName>
                                        </p:attrNameLst>
                                      </p:cBhvr>
                                      <p:tavLst>
                                        <p:tav tm="0">
                                          <p:val>
                                            <p:fltVal val="0"/>
                                          </p:val>
                                        </p:tav>
                                        <p:tav tm="100000">
                                          <p:val>
                                            <p:strVal val="#ppt_w"/>
                                          </p:val>
                                        </p:tav>
                                      </p:tavLst>
                                    </p:anim>
                                    <p:anim calcmode="lin" valueType="num">
                                      <p:cBhvr>
                                        <p:cTn id="20" dur="3000" fill="hold"/>
                                        <p:tgtEl>
                                          <p:spTgt spid="2061"/>
                                        </p:tgtEl>
                                        <p:attrNameLst>
                                          <p:attrName>ppt_h</p:attrName>
                                        </p:attrNameLst>
                                      </p:cBhvr>
                                      <p:tavLst>
                                        <p:tav tm="0">
                                          <p:val>
                                            <p:fltVal val="0"/>
                                          </p:val>
                                        </p:tav>
                                        <p:tav tm="100000">
                                          <p:val>
                                            <p:strVal val="#ppt_h"/>
                                          </p:val>
                                        </p:tav>
                                      </p:tavLst>
                                    </p:anim>
                                    <p:anim calcmode="lin" valueType="num">
                                      <p:cBhvr>
                                        <p:cTn id="21" dur="3000" fill="hold"/>
                                        <p:tgtEl>
                                          <p:spTgt spid="2061"/>
                                        </p:tgtEl>
                                        <p:attrNameLst>
                                          <p:attrName>style.rotation</p:attrName>
                                        </p:attrNameLst>
                                      </p:cBhvr>
                                      <p:tavLst>
                                        <p:tav tm="0">
                                          <p:val>
                                            <p:fltVal val="90"/>
                                          </p:val>
                                        </p:tav>
                                        <p:tav tm="100000">
                                          <p:val>
                                            <p:fltVal val="0"/>
                                          </p:val>
                                        </p:tav>
                                      </p:tavLst>
                                    </p:anim>
                                    <p:animEffect transition="in" filter="fade">
                                      <p:cBhvr>
                                        <p:cTn id="22" dur="3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01000" cy="565150"/>
          </a:xfrm>
        </p:spPr>
        <p:txBody>
          <a:bodyPr>
            <a:noAutofit/>
          </a:bodyPr>
          <a:lstStyle/>
          <a:p>
            <a:r>
              <a:rPr lang="en-US" sz="3200" b="0" dirty="0" smtClean="0">
                <a:latin typeface="+mn-lt"/>
              </a:rPr>
              <a:t>Let’s talk …</a:t>
            </a:r>
            <a:endParaRPr lang="en-US" sz="3200" b="0" dirty="0">
              <a:latin typeface="+mn-lt"/>
            </a:endParaRPr>
          </a:p>
        </p:txBody>
      </p:sp>
      <p:sp>
        <p:nvSpPr>
          <p:cNvPr id="3" name="Content Placeholder 2"/>
          <p:cNvSpPr>
            <a:spLocks noGrp="1"/>
          </p:cNvSpPr>
          <p:nvPr>
            <p:ph idx="1"/>
          </p:nvPr>
        </p:nvSpPr>
        <p:spPr>
          <a:xfrm>
            <a:off x="5029200" y="990600"/>
            <a:ext cx="3657600" cy="5287963"/>
          </a:xfrm>
        </p:spPr>
        <p:txBody>
          <a:bodyPr>
            <a:noAutofit/>
          </a:bodyPr>
          <a:lstStyle/>
          <a:p>
            <a:pPr marL="0" indent="0">
              <a:spcBef>
                <a:spcPts val="0"/>
              </a:spcBef>
              <a:buNone/>
            </a:pPr>
            <a:r>
              <a:rPr lang="en-US" sz="2400" dirty="0" smtClean="0"/>
              <a:t>Every discipline is a great, ongoing, and international conversation. This is true whether a work is from the hard or soft sciences, the humanities, or the creative arts.  Scholars are the people who contribute to the conversations of their fields.  An institutional repository is a tool that scholars can use to participate in the great conversations of their respective disciplines.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3810000" cy="3517900"/>
          </a:xfrm>
          <a:prstGeom prst="rect">
            <a:avLst/>
          </a:prstGeom>
          <a:ln>
            <a:solidFill>
              <a:schemeClr val="bg1"/>
            </a:solidFill>
          </a:ln>
        </p:spPr>
      </p:pic>
    </p:spTree>
    <p:extLst>
      <p:ext uri="{BB962C8B-B14F-4D97-AF65-F5344CB8AC3E}">
        <p14:creationId xmlns:p14="http://schemas.microsoft.com/office/powerpoint/2010/main" val="1311652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9741"/>
          <a:stretch/>
        </p:blipFill>
        <p:spPr>
          <a:xfrm>
            <a:off x="385364" y="777874"/>
            <a:ext cx="8458201" cy="5089525"/>
          </a:xfrm>
          <a:gradFill>
            <a:gsLst>
              <a:gs pos="0">
                <a:srgbClr val="00B0F0"/>
              </a:gs>
              <a:gs pos="98000">
                <a:schemeClr val="accent1">
                  <a:tint val="44500"/>
                  <a:satMod val="160000"/>
                </a:schemeClr>
              </a:gs>
              <a:gs pos="100000">
                <a:schemeClr val="accent1">
                  <a:tint val="23500"/>
                  <a:satMod val="160000"/>
                </a:schemeClr>
              </a:gs>
            </a:gsLst>
            <a:lin ang="5400000" scaled="0"/>
          </a:gradFill>
        </p:spPr>
      </p:pic>
      <p:sp>
        <p:nvSpPr>
          <p:cNvPr id="4" name="Text Placeholder 3"/>
          <p:cNvSpPr>
            <a:spLocks noGrp="1"/>
          </p:cNvSpPr>
          <p:nvPr>
            <p:ph type="body" sz="half" idx="2"/>
          </p:nvPr>
        </p:nvSpPr>
        <p:spPr>
          <a:xfrm>
            <a:off x="4038600" y="1953342"/>
            <a:ext cx="4648200" cy="4552233"/>
          </a:xfrm>
          <a:gradFill>
            <a:gsLst>
              <a:gs pos="0">
                <a:srgbClr val="00B0F0">
                  <a:alpha val="86000"/>
                </a:srgbClr>
              </a:gs>
              <a:gs pos="98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endParaRPr lang="en-US" b="1" dirty="0" smtClean="0"/>
          </a:p>
          <a:p>
            <a:pPr marL="225425" indent="-166688">
              <a:spcBef>
                <a:spcPts val="600"/>
              </a:spcBef>
              <a:buFont typeface="Arial" panose="020B0604020202020204" pitchFamily="34" charset="0"/>
              <a:buChar char="•"/>
            </a:pPr>
            <a:r>
              <a:rPr lang="en-US" sz="2100" b="1" dirty="0" smtClean="0">
                <a:solidFill>
                  <a:schemeClr val="bg1"/>
                </a:solidFill>
              </a:rPr>
              <a:t>7 Faculty Librarians, 8 Staff, 15 Student Workers</a:t>
            </a:r>
            <a:endParaRPr lang="en-US" sz="2100" b="1" dirty="0">
              <a:solidFill>
                <a:schemeClr val="bg1"/>
              </a:solidFill>
            </a:endParaRPr>
          </a:p>
          <a:p>
            <a:pPr marL="225425" indent="-166688">
              <a:spcBef>
                <a:spcPts val="600"/>
              </a:spcBef>
              <a:buFont typeface="Arial" panose="020B0604020202020204" pitchFamily="34" charset="0"/>
              <a:buChar char="•"/>
            </a:pPr>
            <a:r>
              <a:rPr lang="en-US" sz="2100" b="1" dirty="0" smtClean="0">
                <a:solidFill>
                  <a:schemeClr val="bg1"/>
                </a:solidFill>
              </a:rPr>
              <a:t>Services: Virtual Reference Services, Instruction, Circulation Services, Digitization, Interlibrary Loan </a:t>
            </a:r>
          </a:p>
          <a:p>
            <a:pPr marL="225425" indent="-166688">
              <a:spcBef>
                <a:spcPts val="600"/>
              </a:spcBef>
              <a:buFont typeface="Arial" panose="020B0604020202020204" pitchFamily="34" charset="0"/>
              <a:buChar char="•"/>
            </a:pPr>
            <a:r>
              <a:rPr lang="en-US" sz="2100" b="1" dirty="0" smtClean="0">
                <a:solidFill>
                  <a:schemeClr val="bg1"/>
                </a:solidFill>
              </a:rPr>
              <a:t>Tech-specific services: Equipment in-house and in circulation: PCs, Laptops, Cameras, </a:t>
            </a:r>
            <a:r>
              <a:rPr lang="en-US" sz="2100" b="1" dirty="0" err="1" smtClean="0">
                <a:solidFill>
                  <a:schemeClr val="bg1"/>
                </a:solidFill>
              </a:rPr>
              <a:t>GoPros</a:t>
            </a:r>
            <a:r>
              <a:rPr lang="en-US" sz="2100" b="1" dirty="0" smtClean="0">
                <a:solidFill>
                  <a:schemeClr val="bg1"/>
                </a:solidFill>
              </a:rPr>
              <a:t>, Video equipment, Digital recorders, External HDs, USBs, audio recorders, headphones, graphic calculators, software</a:t>
            </a:r>
            <a:endParaRPr lang="en-US" sz="2100" b="1" dirty="0">
              <a:solidFill>
                <a:schemeClr val="bg1"/>
              </a:solidFill>
            </a:endParaRPr>
          </a:p>
          <a:p>
            <a:pPr marL="225425" indent="-166688">
              <a:spcBef>
                <a:spcPts val="600"/>
              </a:spcBef>
              <a:buFont typeface="Arial" panose="020B0604020202020204" pitchFamily="34" charset="0"/>
              <a:buChar char="•"/>
            </a:pPr>
            <a:r>
              <a:rPr lang="en-US" sz="2100" b="1" dirty="0" smtClean="0">
                <a:solidFill>
                  <a:schemeClr val="bg1"/>
                </a:solidFill>
              </a:rPr>
              <a:t>Unique Tech Spaces:</a:t>
            </a:r>
          </a:p>
          <a:p>
            <a:pPr marL="569913" lvl="1" indent="-225425">
              <a:spcBef>
                <a:spcPts val="600"/>
              </a:spcBef>
              <a:buFont typeface="Courier New" panose="02070309020205020404" pitchFamily="49" charset="0"/>
              <a:buChar char="o"/>
            </a:pPr>
            <a:r>
              <a:rPr lang="en-US" sz="2100" b="1" dirty="0" smtClean="0">
                <a:solidFill>
                  <a:schemeClr val="bg1"/>
                </a:solidFill>
              </a:rPr>
              <a:t>Media Studio (</a:t>
            </a:r>
            <a:r>
              <a:rPr lang="en-US" sz="2100" b="1" dirty="0">
                <a:solidFill>
                  <a:schemeClr val="bg1"/>
                </a:solidFill>
              </a:rPr>
              <a:t>video cameras, a green screen, a teleprompter</a:t>
            </a:r>
            <a:r>
              <a:rPr lang="en-US" sz="2100" b="1" dirty="0" smtClean="0">
                <a:solidFill>
                  <a:schemeClr val="bg1"/>
                </a:solidFill>
              </a:rPr>
              <a:t>, editing bays </a:t>
            </a:r>
            <a:r>
              <a:rPr lang="en-US" sz="2100" b="1" dirty="0">
                <a:solidFill>
                  <a:schemeClr val="bg1"/>
                </a:solidFill>
              </a:rPr>
              <a:t>and other advanced A/V </a:t>
            </a:r>
            <a:r>
              <a:rPr lang="en-US" sz="2100" b="1" dirty="0" smtClean="0">
                <a:solidFill>
                  <a:schemeClr val="bg1"/>
                </a:solidFill>
              </a:rPr>
              <a:t>tools)</a:t>
            </a:r>
          </a:p>
          <a:p>
            <a:pPr marL="569913" lvl="1" indent="-225425">
              <a:spcBef>
                <a:spcPts val="600"/>
              </a:spcBef>
              <a:buFont typeface="Courier New" panose="02070309020205020404" pitchFamily="49" charset="0"/>
              <a:buChar char="o"/>
            </a:pPr>
            <a:r>
              <a:rPr lang="en-US" sz="2100" b="1" dirty="0" smtClean="0">
                <a:solidFill>
                  <a:schemeClr val="bg1"/>
                </a:solidFill>
              </a:rPr>
              <a:t>Huddle Room (</a:t>
            </a:r>
            <a:r>
              <a:rPr lang="en-US" sz="2100" b="1" dirty="0">
                <a:solidFill>
                  <a:schemeClr val="bg1"/>
                </a:solidFill>
              </a:rPr>
              <a:t>wall-to-wall dry erase boards, a collaboration table with a PC and large monitor, a webcam for online conferencing, and seating for small </a:t>
            </a:r>
            <a:r>
              <a:rPr lang="en-US" sz="2100" b="1" dirty="0" smtClean="0">
                <a:solidFill>
                  <a:schemeClr val="bg1"/>
                </a:solidFill>
              </a:rPr>
              <a:t>groups)</a:t>
            </a:r>
          </a:p>
          <a:p>
            <a:pPr marL="569913" lvl="1" indent="-225425">
              <a:spcBef>
                <a:spcPts val="600"/>
              </a:spcBef>
              <a:buFont typeface="Courier New" panose="02070309020205020404" pitchFamily="49" charset="0"/>
              <a:buChar char="o"/>
            </a:pPr>
            <a:r>
              <a:rPr lang="en-US" sz="2100" b="1" dirty="0" smtClean="0">
                <a:solidFill>
                  <a:schemeClr val="bg1"/>
                </a:solidFill>
              </a:rPr>
              <a:t>Media Creation Room (book scanner, equipment for changing video and audio formats)</a:t>
            </a:r>
            <a:endParaRPr lang="en-US" sz="1900" b="1" dirty="0" smtClean="0">
              <a:solidFill>
                <a:schemeClr val="bg1"/>
              </a:solidFill>
            </a:endParaRPr>
          </a:p>
        </p:txBody>
      </p:sp>
      <p:sp>
        <p:nvSpPr>
          <p:cNvPr id="6" name="Text Placeholder 5"/>
          <p:cNvSpPr txBox="1">
            <a:spLocks/>
          </p:cNvSpPr>
          <p:nvPr/>
        </p:nvSpPr>
        <p:spPr>
          <a:xfrm>
            <a:off x="-3733800" y="533400"/>
            <a:ext cx="3276600" cy="48895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sz="1600" dirty="0" smtClean="0"/>
          </a:p>
        </p:txBody>
      </p:sp>
      <p:sp>
        <p:nvSpPr>
          <p:cNvPr id="7" name="Text Placeholder 3"/>
          <p:cNvSpPr txBox="1">
            <a:spLocks/>
          </p:cNvSpPr>
          <p:nvPr/>
        </p:nvSpPr>
        <p:spPr>
          <a:xfrm>
            <a:off x="457200" y="1447800"/>
            <a:ext cx="2971800" cy="5029200"/>
          </a:xfrm>
          <a:prstGeom prst="rect">
            <a:avLst/>
          </a:prstGeom>
          <a:gradFill>
            <a:gsLst>
              <a:gs pos="0">
                <a:srgbClr val="00B0F0">
                  <a:alpha val="86000"/>
                </a:srgbClr>
              </a:gs>
              <a:gs pos="98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b="1" dirty="0" smtClean="0"/>
          </a:p>
          <a:p>
            <a:pPr marL="225425" indent="-166688">
              <a:spcBef>
                <a:spcPts val="600"/>
              </a:spcBef>
              <a:buFont typeface="Arial" pitchFamily="34" charset="0"/>
              <a:buChar char="•"/>
            </a:pPr>
            <a:r>
              <a:rPr lang="en-US" sz="1600" b="1" dirty="0">
                <a:solidFill>
                  <a:schemeClr val="bg1"/>
                </a:solidFill>
              </a:rPr>
              <a:t>4-Year, Regional University</a:t>
            </a:r>
          </a:p>
          <a:p>
            <a:pPr marL="225425" indent="-166688">
              <a:spcBef>
                <a:spcPts val="600"/>
              </a:spcBef>
              <a:buFont typeface="Arial" pitchFamily="34" charset="0"/>
              <a:buChar char="•"/>
            </a:pPr>
            <a:r>
              <a:rPr lang="en-US" sz="1600" b="1" dirty="0">
                <a:solidFill>
                  <a:schemeClr val="bg1"/>
                </a:solidFill>
              </a:rPr>
              <a:t>15 Nationally-Accredited Academic Programs</a:t>
            </a:r>
          </a:p>
          <a:p>
            <a:pPr marL="225425" indent="-166688">
              <a:spcBef>
                <a:spcPts val="600"/>
              </a:spcBef>
              <a:buFont typeface="Arial" pitchFamily="34" charset="0"/>
              <a:buChar char="•"/>
            </a:pPr>
            <a:r>
              <a:rPr lang="en-US" sz="1600" b="1" dirty="0">
                <a:solidFill>
                  <a:schemeClr val="bg1"/>
                </a:solidFill>
              </a:rPr>
              <a:t>200+ Faculty</a:t>
            </a:r>
          </a:p>
          <a:p>
            <a:pPr marL="225425" indent="-166688">
              <a:spcBef>
                <a:spcPts val="600"/>
              </a:spcBef>
              <a:buFont typeface="Arial" pitchFamily="34" charset="0"/>
              <a:buChar char="•"/>
            </a:pPr>
            <a:r>
              <a:rPr lang="en-US" sz="1600" b="1" dirty="0">
                <a:solidFill>
                  <a:schemeClr val="bg1"/>
                </a:solidFill>
              </a:rPr>
              <a:t>Student FTE </a:t>
            </a:r>
            <a:r>
              <a:rPr lang="en-US" sz="1600" b="1" dirty="0" smtClean="0">
                <a:solidFill>
                  <a:schemeClr val="bg1"/>
                </a:solidFill>
              </a:rPr>
              <a:t>4,500</a:t>
            </a:r>
            <a:endParaRPr lang="en-US" sz="1600" b="1" dirty="0">
              <a:solidFill>
                <a:schemeClr val="bg1"/>
              </a:solidFill>
            </a:endParaRPr>
          </a:p>
          <a:p>
            <a:pPr marL="225425" indent="-166688">
              <a:spcBef>
                <a:spcPts val="600"/>
              </a:spcBef>
              <a:buFont typeface="Arial" pitchFamily="34" charset="0"/>
              <a:buChar char="•"/>
            </a:pPr>
            <a:r>
              <a:rPr lang="en-US" sz="1600" b="1" dirty="0">
                <a:solidFill>
                  <a:schemeClr val="bg1"/>
                </a:solidFill>
              </a:rPr>
              <a:t>Signature </a:t>
            </a:r>
            <a:r>
              <a:rPr lang="en-US" sz="1600" b="1" dirty="0" smtClean="0">
                <a:solidFill>
                  <a:schemeClr val="bg1"/>
                </a:solidFill>
              </a:rPr>
              <a:t>Programs: </a:t>
            </a:r>
          </a:p>
          <a:p>
            <a:pPr marL="682625" lvl="1" indent="-166688">
              <a:spcBef>
                <a:spcPts val="600"/>
              </a:spcBef>
              <a:buFont typeface="Arial" pitchFamily="34" charset="0"/>
              <a:buChar char="•"/>
            </a:pPr>
            <a:r>
              <a:rPr lang="en-US" sz="1600" b="1" dirty="0" smtClean="0">
                <a:solidFill>
                  <a:schemeClr val="bg1"/>
                </a:solidFill>
              </a:rPr>
              <a:t>Pharmacy</a:t>
            </a:r>
          </a:p>
          <a:p>
            <a:pPr marL="682625" lvl="1" indent="-166688">
              <a:spcBef>
                <a:spcPts val="600"/>
              </a:spcBef>
              <a:buFont typeface="Arial" pitchFamily="34" charset="0"/>
              <a:buChar char="•"/>
            </a:pPr>
            <a:r>
              <a:rPr lang="en-US" sz="1600" b="1" dirty="0" smtClean="0">
                <a:solidFill>
                  <a:schemeClr val="bg1"/>
                </a:solidFill>
              </a:rPr>
              <a:t> Nursing</a:t>
            </a:r>
          </a:p>
          <a:p>
            <a:pPr marL="682625" lvl="1" indent="-166688">
              <a:spcBef>
                <a:spcPts val="600"/>
              </a:spcBef>
              <a:buFont typeface="Arial" pitchFamily="34" charset="0"/>
              <a:buChar char="•"/>
            </a:pPr>
            <a:r>
              <a:rPr lang="en-US" sz="1600" b="1" dirty="0" smtClean="0">
                <a:solidFill>
                  <a:schemeClr val="bg1"/>
                </a:solidFill>
              </a:rPr>
              <a:t>Education</a:t>
            </a:r>
          </a:p>
          <a:p>
            <a:pPr marL="682625" lvl="2" indent="-166688">
              <a:spcBef>
                <a:spcPts val="600"/>
              </a:spcBef>
              <a:buFont typeface="Arial" pitchFamily="34" charset="0"/>
              <a:buChar char="•"/>
            </a:pPr>
            <a:r>
              <a:rPr lang="en-US" sz="1600" b="1" dirty="0" smtClean="0">
                <a:solidFill>
                  <a:schemeClr val="bg1"/>
                </a:solidFill>
              </a:rPr>
              <a:t>Computer </a:t>
            </a:r>
            <a:r>
              <a:rPr lang="en-US" sz="1600" b="1" dirty="0">
                <a:solidFill>
                  <a:schemeClr val="bg1"/>
                </a:solidFill>
              </a:rPr>
              <a:t>Science</a:t>
            </a:r>
          </a:p>
          <a:p>
            <a:pPr marL="682625" lvl="2" indent="-166688">
              <a:spcBef>
                <a:spcPts val="600"/>
              </a:spcBef>
              <a:buFont typeface="Arial" pitchFamily="34" charset="0"/>
              <a:buChar char="•"/>
            </a:pPr>
            <a:r>
              <a:rPr lang="en-US" sz="1600" b="1" dirty="0" smtClean="0">
                <a:solidFill>
                  <a:schemeClr val="bg1"/>
                </a:solidFill>
              </a:rPr>
              <a:t>Engineering Technology</a:t>
            </a:r>
            <a:endParaRPr lang="en-US" sz="1600" b="1" dirty="0">
              <a:solidFill>
                <a:schemeClr val="bg1"/>
              </a:solidFill>
            </a:endParaRPr>
          </a:p>
          <a:p>
            <a:pPr marL="225425" indent="-166688">
              <a:spcBef>
                <a:spcPts val="600"/>
              </a:spcBef>
              <a:buFont typeface="Arial" pitchFamily="34" charset="0"/>
              <a:buChar char="•"/>
            </a:pPr>
            <a:r>
              <a:rPr lang="en-US" sz="1600" b="1" dirty="0">
                <a:solidFill>
                  <a:schemeClr val="bg1"/>
                </a:solidFill>
              </a:rPr>
              <a:t>Notable activities</a:t>
            </a:r>
          </a:p>
          <a:p>
            <a:pPr marL="682625" lvl="2" indent="-166688">
              <a:spcBef>
                <a:spcPts val="600"/>
              </a:spcBef>
              <a:buFont typeface="Arial" pitchFamily="34" charset="0"/>
              <a:buChar char="•"/>
            </a:pPr>
            <a:r>
              <a:rPr lang="en-US" sz="1600" b="1" dirty="0">
                <a:solidFill>
                  <a:schemeClr val="bg1"/>
                </a:solidFill>
              </a:rPr>
              <a:t>Robotics Competitions</a:t>
            </a:r>
          </a:p>
          <a:p>
            <a:pPr marL="682625" lvl="2" indent="-166688">
              <a:spcBef>
                <a:spcPts val="600"/>
              </a:spcBef>
              <a:buFont typeface="Arial" pitchFamily="34" charset="0"/>
              <a:buChar char="•"/>
            </a:pPr>
            <a:r>
              <a:rPr lang="en-US" sz="1600" b="1" dirty="0">
                <a:solidFill>
                  <a:schemeClr val="bg1"/>
                </a:solidFill>
              </a:rPr>
              <a:t>NASA </a:t>
            </a:r>
            <a:r>
              <a:rPr lang="en-US" sz="1600" b="1" dirty="0" err="1">
                <a:solidFill>
                  <a:schemeClr val="bg1"/>
                </a:solidFill>
              </a:rPr>
              <a:t>Moonbuggy</a:t>
            </a:r>
            <a:r>
              <a:rPr lang="en-US" sz="1600" b="1" dirty="0">
                <a:solidFill>
                  <a:schemeClr val="bg1"/>
                </a:solidFill>
              </a:rPr>
              <a:t> Competitions</a:t>
            </a:r>
          </a:p>
          <a:p>
            <a:pPr marL="682625" lvl="2" indent="-166688">
              <a:spcBef>
                <a:spcPts val="600"/>
              </a:spcBef>
              <a:buFont typeface="Arial" pitchFamily="34" charset="0"/>
              <a:buChar char="•"/>
            </a:pPr>
            <a:r>
              <a:rPr lang="en-US" sz="1600" b="1" dirty="0">
                <a:solidFill>
                  <a:schemeClr val="bg1"/>
                </a:solidFill>
              </a:rPr>
              <a:t>NASA Center Internships</a:t>
            </a:r>
          </a:p>
        </p:txBody>
      </p:sp>
      <p:sp>
        <p:nvSpPr>
          <p:cNvPr id="8" name="Title 3"/>
          <p:cNvSpPr txBox="1">
            <a:spLocks/>
          </p:cNvSpPr>
          <p:nvPr/>
        </p:nvSpPr>
        <p:spPr>
          <a:xfrm>
            <a:off x="304800" y="196850"/>
            <a:ext cx="4800600" cy="4889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dirty="0" smtClean="0">
                <a:latin typeface="Calibri" panose="020F0502020204030204" pitchFamily="34" charset="0"/>
              </a:rPr>
              <a:t>Serving our community…</a:t>
            </a:r>
            <a:endParaRPr lang="en-US" sz="3200" b="0" dirty="0">
              <a:latin typeface="Calibri" panose="020F0502020204030204" pitchFamily="34" charset="0"/>
            </a:endParaRPr>
          </a:p>
        </p:txBody>
      </p:sp>
    </p:spTree>
    <p:extLst>
      <p:ext uri="{BB962C8B-B14F-4D97-AF65-F5344CB8AC3E}">
        <p14:creationId xmlns:p14="http://schemas.microsoft.com/office/powerpoint/2010/main" val="28456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050"/>
            <a:ext cx="8001000" cy="1162050"/>
          </a:xfrm>
        </p:spPr>
        <p:txBody>
          <a:bodyPr>
            <a:noAutofit/>
          </a:bodyPr>
          <a:lstStyle/>
          <a:p>
            <a:r>
              <a:rPr lang="en-US" sz="3200" b="0" dirty="0" smtClean="0">
                <a:latin typeface="+mn-lt"/>
              </a:rPr>
              <a:t>Institutional Repository</a:t>
            </a:r>
            <a:br>
              <a:rPr lang="en-US" sz="3200" b="0" dirty="0" smtClean="0">
                <a:latin typeface="+mn-lt"/>
              </a:rPr>
            </a:br>
            <a:r>
              <a:rPr lang="en-US" sz="3200" b="0" dirty="0" smtClean="0">
                <a:latin typeface="+mn-lt"/>
              </a:rPr>
              <a:t>&amp; Open Access Journal Publishing</a:t>
            </a:r>
            <a:endParaRPr lang="en-US" sz="3200" b="0"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447800"/>
            <a:ext cx="5111750" cy="4984101"/>
          </a:xfrm>
        </p:spPr>
      </p:pic>
      <p:sp>
        <p:nvSpPr>
          <p:cNvPr id="4" name="Text Placeholder 3"/>
          <p:cNvSpPr>
            <a:spLocks noGrp="1"/>
          </p:cNvSpPr>
          <p:nvPr>
            <p:ph type="body" sz="half" idx="2"/>
          </p:nvPr>
        </p:nvSpPr>
        <p:spPr>
          <a:xfrm>
            <a:off x="381000" y="1838000"/>
            <a:ext cx="3124200" cy="4791400"/>
          </a:xfrm>
        </p:spPr>
        <p:txBody>
          <a:bodyPr>
            <a:normAutofit/>
          </a:bodyPr>
          <a:lstStyle/>
          <a:p>
            <a:pPr marL="285750" indent="-285750">
              <a:buFont typeface="Arial" panose="020B0604020202020204" pitchFamily="34" charset="0"/>
              <a:buChar char="•"/>
            </a:pPr>
            <a:endParaRPr lang="en-US" sz="1600" dirty="0" smtClean="0"/>
          </a:p>
          <a:p>
            <a:pPr marL="58737" algn="ctr">
              <a:spcAft>
                <a:spcPts val="600"/>
              </a:spcAft>
            </a:pPr>
            <a:r>
              <a:rPr lang="en-US" sz="1600" dirty="0" smtClean="0">
                <a:hlinkClick r:id="rId3"/>
              </a:rPr>
              <a:t>SWOSU DIGITAL COMMONS</a:t>
            </a:r>
            <a:endParaRPr lang="en-US" sz="1600" dirty="0" smtClean="0"/>
          </a:p>
          <a:p>
            <a:pPr marL="225425" indent="-166688">
              <a:buFont typeface="Arial" panose="020B0604020202020204" pitchFamily="34" charset="0"/>
              <a:buChar char="•"/>
            </a:pPr>
            <a:r>
              <a:rPr lang="en-US" sz="1600" dirty="0" smtClean="0"/>
              <a:t>Hosts 3 SWOSU OA Journals:</a:t>
            </a:r>
          </a:p>
          <a:p>
            <a:pPr marL="682625" lvl="2" indent="-166688">
              <a:buFont typeface="Arial" panose="020B0604020202020204" pitchFamily="34" charset="0"/>
              <a:buChar char="•"/>
            </a:pPr>
            <a:r>
              <a:rPr lang="en-US" sz="1600" i="1" dirty="0" smtClean="0"/>
              <a:t>Administrative Issues Journal (AIJ)</a:t>
            </a:r>
          </a:p>
          <a:p>
            <a:pPr marL="682625" lvl="2" indent="-166688">
              <a:buFont typeface="Arial" panose="020B0604020202020204" pitchFamily="34" charset="0"/>
              <a:buChar char="•"/>
            </a:pPr>
            <a:r>
              <a:rPr lang="en-US" sz="1600" i="1" dirty="0" smtClean="0"/>
              <a:t>Journal of Undergraduate Research</a:t>
            </a:r>
          </a:p>
          <a:p>
            <a:pPr marL="682625" lvl="2" indent="-166688">
              <a:buFont typeface="Arial" panose="020B0604020202020204" pitchFamily="34" charset="0"/>
              <a:buChar char="•"/>
            </a:pPr>
            <a:r>
              <a:rPr lang="en-US" sz="1600" i="1" dirty="0" smtClean="0"/>
              <a:t>Westview: A Journal of Western Oklahoma</a:t>
            </a:r>
          </a:p>
          <a:p>
            <a:pPr marL="225425" indent="-166688">
              <a:buFont typeface="Arial" panose="020B0604020202020204" pitchFamily="34" charset="0"/>
              <a:buChar char="•"/>
            </a:pPr>
            <a:r>
              <a:rPr lang="en-US" sz="1600" dirty="0" smtClean="0"/>
              <a:t>Hosts Faculty and </a:t>
            </a:r>
            <a:r>
              <a:rPr lang="en-US" sz="1600" smtClean="0"/>
              <a:t>Student Research</a:t>
            </a:r>
            <a:endParaRPr lang="en-US" sz="1600" dirty="0" smtClean="0"/>
          </a:p>
        </p:txBody>
      </p:sp>
    </p:spTree>
    <p:extLst>
      <p:ext uri="{BB962C8B-B14F-4D97-AF65-F5344CB8AC3E}">
        <p14:creationId xmlns:p14="http://schemas.microsoft.com/office/powerpoint/2010/main" val="115533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04800"/>
            <a:ext cx="8458200" cy="584775"/>
          </a:xfrm>
          <a:prstGeom prst="rect">
            <a:avLst/>
          </a:prstGeom>
          <a:noFill/>
        </p:spPr>
        <p:txBody>
          <a:bodyPr wrap="square" rtlCol="0">
            <a:spAutoFit/>
          </a:bodyPr>
          <a:lstStyle/>
          <a:p>
            <a:r>
              <a:rPr lang="en-US" sz="3200" dirty="0" smtClean="0"/>
              <a:t>Supporting student research and creative works …</a:t>
            </a:r>
            <a:endParaRPr lang="en-US" sz="3200" dirty="0"/>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29166" t="24162" r="29166" b="34392"/>
          <a:stretch/>
        </p:blipFill>
        <p:spPr>
          <a:xfrm>
            <a:off x="1066800" y="1600200"/>
            <a:ext cx="6809461" cy="3810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81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p pla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prep plan</Template>
  <TotalTime>7884</TotalTime>
  <Words>1479</Words>
  <Application>Microsoft Office PowerPoint</Application>
  <PresentationFormat>On-screen Show (4:3)</PresentationFormat>
  <Paragraphs>151</Paragraphs>
  <Slides>29</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Cambria</vt:lpstr>
      <vt:lpstr>Courier New</vt:lpstr>
      <vt:lpstr>Georgia</vt:lpstr>
      <vt:lpstr>prep plan</vt:lpstr>
      <vt:lpstr>PowerPoint Presentation</vt:lpstr>
      <vt:lpstr>PowerPoint Presentation</vt:lpstr>
      <vt:lpstr>PowerPoint Presentation</vt:lpstr>
      <vt:lpstr>PowerPoint Presentation</vt:lpstr>
      <vt:lpstr>PowerPoint Presentation</vt:lpstr>
      <vt:lpstr>Let’s talk …</vt:lpstr>
      <vt:lpstr>PowerPoint Presentation</vt:lpstr>
      <vt:lpstr>Institutional Repository &amp; Open Access Journal Publishing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the students</vt:lpstr>
      <vt:lpstr>For the faculty and the institution</vt:lpstr>
      <vt:lpstr>Student Success Story #1</vt:lpstr>
      <vt:lpstr>Student Success Story #2</vt:lpstr>
      <vt:lpstr>Student Success Story #2, continued</vt:lpstr>
      <vt:lpstr>PowerPoint Presentation</vt:lpstr>
      <vt:lpstr>Scholarly work, not just homework</vt:lpstr>
      <vt:lpstr>QUESTIONS?</vt:lpstr>
      <vt:lpstr>Credits for images not from SWOSU or Microsoft: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Southwestern Oklahoma State University</dc:title>
  <dc:creator>Dupree, Jason</dc:creator>
  <cp:lastModifiedBy>Fitzsimmons, Phillip</cp:lastModifiedBy>
  <cp:revision>207</cp:revision>
  <dcterms:created xsi:type="dcterms:W3CDTF">2017-04-06T14:14:25Z</dcterms:created>
  <dcterms:modified xsi:type="dcterms:W3CDTF">2018-09-26T23:24:57Z</dcterms:modified>
</cp:coreProperties>
</file>