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embeddedFontLst>
    <p:embeddedFont>
      <p:font typeface="Roboto" panose="020B0604020202020204" charset="0"/>
      <p:regular r:id="rId38"/>
      <p:bold r:id="rId39"/>
      <p:italic r:id="rId40"/>
      <p:boldItalic r:id="rId41"/>
    </p:embeddedFont>
    <p:embeddedFont>
      <p:font typeface="Roboto Slab" panose="020B0604020202020204" charset="0"/>
      <p:regular r:id="rId42"/>
      <p:bold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848" autoAdjust="0"/>
  </p:normalViewPr>
  <p:slideViewPr>
    <p:cSldViewPr>
      <p:cViewPr>
        <p:scale>
          <a:sx n="84" d="100"/>
          <a:sy n="84" d="100"/>
        </p:scale>
        <p:origin x="-1152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394357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har char="●"/>
            </a:pP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endParaRPr lang="en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uknowledge.uky.edu/geography_etds/51/" TargetMode="External"/><Relationship Id="rId7" Type="http://schemas.openxmlformats.org/officeDocument/2006/relationships/hyperlink" Target="http://digitalcommons.kennesaw.edu/integrbiol_etd/2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hyperlink" Target="http://uknowledge.uky.edu/cme_etds/74/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4.jpeg"/><Relationship Id="rId9" Type="http://schemas.openxmlformats.org/officeDocument/2006/relationships/hyperlink" Target="http://digitalcommons.kennesaw.edu/dba_etd/33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ship.shu.edu/dissertations/229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commons.linfield.edu/avc_thesis2017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hyperlink" Target="http://digitalcommons.linfield.edu/avc_thesis2017/21/" TargetMode="Externa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icworks.cuny.edu/gc_etds/184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commons.georgiasouthern.edu/etd/1613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ir.uiowa.edu/etd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lycommons.libraryinfo.bhs.org/nursing_capstone_project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commons.conncoll.edu/dancehp/9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commons.library.umaine.edu/etd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hyperlink" Target="http://digitalcommons.csumb.edu/capstones_theses/" TargetMode="Externa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works.sjsu.edu/etd_thes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hyperlink" Target="http://digitalcommons.mtech.edu/bach_theses/" TargetMode="Externa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scholarworks.sjsu.edu/etd_theses/4785/" TargetMode="External"/><Relationship Id="rId7" Type="http://schemas.openxmlformats.org/officeDocument/2006/relationships/hyperlink" Target="http://repository.brynmawr.edu/dissertations/139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hyperlink" Target="http://encompass.eku.edu/etd/346/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nowledge.uky.edu/gradschool_these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r.uiowa.edu/etd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hyperlink" Target="http://ro.uow.edu.au/theses/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digitalcommons.kennesaw.edu/etd/" TargetMode="External"/><Relationship Id="rId7" Type="http://schemas.openxmlformats.org/officeDocument/2006/relationships/hyperlink" Target="http://digitalcommons.kennesaw.edu/communitie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hyperlink" Target="http://nsuworks.nova.edu/nsu_etds/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nsuworks.nova.edu/communitie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Best Practices for </a:t>
            </a:r>
            <a:r>
              <a:rPr lang="en" dirty="0" smtClean="0"/>
              <a:t>Electronic </a:t>
            </a:r>
            <a:r>
              <a:rPr lang="en" dirty="0"/>
              <a:t>Theses and Dissertations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622250" y="3226800"/>
            <a:ext cx="5899500" cy="127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Kelly Kunaniec &amp; Rebecca Karberg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Consulting Services</a:t>
            </a:r>
          </a:p>
        </p:txBody>
      </p:sp>
      <p:pic>
        <p:nvPicPr>
          <p:cNvPr id="65" name="Shape 65" descr="bepress_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5600" y="4543572"/>
            <a:ext cx="1512800" cy="49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Organizing your ETD Collection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Does your desired workflow have an impact on the organization of your collection?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Bulk ingestion -&gt; library posts -&gt; ETDs published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Students submit -&gt; graduate school reviews and posts-&gt; ETDs published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Students submit -&gt; advisors review -&gt; graduate school reviews and posts -&gt; ETDs published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Organizing your ETD Collection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79383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Do different schools, departments, and programs have different metadata needs?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Specific metadata for individual departments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Standardized and consistent metadata across all ETDs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87900" y="19627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Organizing your ETD Collection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87900" y="83627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4" name="Shape 144" descr="UKY metadata 1.jp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2500" y="1559350"/>
            <a:ext cx="2783792" cy="25082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5" name="Shape 145" descr="UKY metadata 2.jp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03025" y="2581625"/>
            <a:ext cx="2623825" cy="243144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6" name="Shape 146" descr="Kennesaw metadata 1.jpg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9500" y="1579925"/>
            <a:ext cx="2580778" cy="24670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7" name="Shape 147" descr="Kennesaw metadata 2.jpg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85749" y="2505425"/>
            <a:ext cx="2492556" cy="24670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Organizing your ETD Collection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44286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kind of metadata do you need to collect, and how much of it needs to be public?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Administrative metadata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Public metadata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4" name="Shape 154" descr="SHU.jp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1650" y="1144125"/>
            <a:ext cx="3432050" cy="36806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Organizing your ETD Collection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496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format are your ETDs - do you need to display images or other files?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Not just for PDFs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61" name="Shape 161" descr="Linfield art 1.jp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6500" y="1296525"/>
            <a:ext cx="2722674" cy="27894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62" name="Shape 162" descr="Linfirled art 2.jp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33425" y="2007975"/>
            <a:ext cx="2722674" cy="278943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Organizing your ETD Collection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496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format are your ETDs - do you need to display images or other files?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Supplemental files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69" name="Shape 169" descr="CUNY MA.jp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1275" y="1144125"/>
            <a:ext cx="3736472" cy="36945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ETDs and Open Access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45708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concerns might your students and staff have about open access and ETDs?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Posting ETDs enhances discoverability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Access controls and embargoes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Creative Commons licenses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76" name="Shape 176" descr="Georgia Southern CC.jp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5750" y="1181662"/>
            <a:ext cx="3748342" cy="36945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87900" y="3056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Tracking Discoverability of ETDs</a:t>
            </a:r>
          </a:p>
        </p:txBody>
      </p:sp>
      <p:pic>
        <p:nvPicPr>
          <p:cNvPr id="182" name="Shape 182" descr="WUSTL dashboar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6575" y="2038350"/>
            <a:ext cx="5961398" cy="283314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83" name="Shape 183"/>
          <p:cNvSpPr txBox="1"/>
          <p:nvPr/>
        </p:nvSpPr>
        <p:spPr>
          <a:xfrm>
            <a:off x="548000" y="1413250"/>
            <a:ext cx="7998900" cy="81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 txBox="1"/>
          <p:nvPr/>
        </p:nvSpPr>
        <p:spPr>
          <a:xfrm>
            <a:off x="437450" y="1199650"/>
            <a:ext cx="8220000" cy="81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en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Digital Commons administrator and author dashboards feature download locations/concentrations, and download statistics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Workflows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 b="1"/>
              <a:t>Butterfly:</a:t>
            </a:r>
            <a:r>
              <a:rPr lang="en"/>
              <a:t> thesis or dissertation is in its final form</a:t>
            </a:r>
          </a:p>
          <a:p>
            <a:pPr marL="457200" lvl="0" indent="-228600">
              <a:spcBef>
                <a:spcPts val="0"/>
              </a:spcBef>
            </a:pPr>
            <a:r>
              <a:rPr lang="en" b="1"/>
              <a:t>Chrysalis:</a:t>
            </a:r>
            <a:r>
              <a:rPr lang="en"/>
              <a:t> finalizing of formatting or final approval are needed</a:t>
            </a:r>
          </a:p>
          <a:p>
            <a:pPr marL="457200" lvl="0" indent="-228600">
              <a:spcBef>
                <a:spcPts val="0"/>
              </a:spcBef>
            </a:pPr>
            <a:r>
              <a:rPr lang="en" b="1"/>
              <a:t>Caterpillar: </a:t>
            </a:r>
            <a:r>
              <a:rPr lang="en"/>
              <a:t>thesis or dissertation is still in the revision process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Butterfly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/>
              <a:t>ETDs are complete and finalized before ingestion to the repository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Print or digital versions have been approved by the graduate department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May include submission to ProQuest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Ingestion process for the library can include scanning printed version, uploading digital version, or receiving a ProQuest XML feed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Little or no direct contact with students or faculty during the process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ETDs?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Electronic theses and dissertations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Often an accessible source of content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Provides a valuable service to students and faculty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Recent and relevant research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Butterfly - University of South Florida 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387900" y="1352550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1600" dirty="0"/>
              <a:t>Drafts circulated in print, </a:t>
            </a:r>
            <a:br>
              <a:rPr lang="en" sz="1600" dirty="0"/>
            </a:br>
            <a:r>
              <a:rPr lang="en" sz="1600" dirty="0"/>
              <a:t>with review outside the IR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600" dirty="0"/>
              <a:t>Students submit to ProQuest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600" dirty="0"/>
              <a:t>Library receives an XML export </a:t>
            </a:r>
            <a:br>
              <a:rPr lang="en" sz="1600" dirty="0"/>
            </a:br>
            <a:r>
              <a:rPr lang="en" sz="1600" dirty="0"/>
              <a:t>from ProQuest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600" dirty="0"/>
              <a:t>Conversion: Proquest XML → </a:t>
            </a:r>
            <a:br>
              <a:rPr lang="en" sz="1600" dirty="0"/>
            </a:br>
            <a:r>
              <a:rPr lang="en" sz="1600" dirty="0"/>
              <a:t>bepress XML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600" dirty="0"/>
              <a:t>XML uploaded with batch upload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03" name="Shape 203" descr="USF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9400" y="1643650"/>
            <a:ext cx="4381800" cy="2376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Chrysalis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Students submit the final version of their ETD directly to the repository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Graduate school reviews for metadata/formatting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Customizable submission form means more specific metadata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Graduate school and library involvement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ETDs benefit from Digital Commons SEO, helps discoverability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Chrysalis - University of North Florida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Students submit final version directly to the repository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Graduate school reviews the format and metadata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Grad school administrator uploads signed student agreement and archival version as hidden supplemental content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Grad school administrator publishes the ETD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Digital Commons sends email notification to student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Caterpillar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Students submit ETD to repository, includes advisor information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Admin uses peer review tool to have advisors review the ETD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Grad school or admin can use Register Decision to send acceptance letter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ETD is published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Caterpillar - University of Western Ontario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387900" y="1352550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>
              <a:lnSpc>
                <a:spcPct val="100000"/>
              </a:lnSpc>
              <a:spcBef>
                <a:spcPts val="0"/>
              </a:spcBef>
            </a:pPr>
            <a:r>
              <a:rPr lang="en" sz="1600" dirty="0"/>
              <a:t>Student submits a draft of their ETD to the repository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sz="1600" dirty="0"/>
              <a:t>Submission form requires advisor names and email addresses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sz="1600" dirty="0"/>
              <a:t>Graduate school sends a review request to advisors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sz="1600" dirty="0"/>
              <a:t>Advisors use review tool to access ETD and make notes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sz="1600" dirty="0"/>
              <a:t>Student submits revision, which advisors approve or send back for revision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sz="1600" dirty="0"/>
              <a:t>ETD is approved by advisor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sz="1600" dirty="0"/>
              <a:t>Graduate school publishes ETD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504900" cy="409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Peer Review &amp; ETDs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Using peer review tools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Enable through the Configuration page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Peer Review options will be available </a:t>
            </a:r>
            <a:br>
              <a:rPr lang="en"/>
            </a:br>
            <a:r>
              <a:rPr lang="en"/>
              <a:t>through the ‘Manage Submissions’ page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39" name="Shape 239" descr="peer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7925" y="1957346"/>
            <a:ext cx="5796700" cy="8780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40" name="Shape 240" descr="peerreview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9512" y="3111387"/>
            <a:ext cx="1419225" cy="14573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 descr="peerreview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499" y="2781634"/>
            <a:ext cx="4493649" cy="16974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46" name="Shape 246" descr="peerreview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1025" y="1401762"/>
            <a:ext cx="3492949" cy="307737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202000" y="1401750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Add advisors as reviewers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Reviewer form text can be customized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hape 252" descr="peerreview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2725" y="976925"/>
            <a:ext cx="4224132" cy="30773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364700" y="1798762"/>
            <a:ext cx="3359700" cy="1433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Use ‘Register Decision’ to notify student of their ETD’s status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ETDs in Action!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 to Get Started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600" dirty="0"/>
              <a:t>What is the current role of the library in the process, if any?</a:t>
            </a:r>
          </a:p>
          <a:p>
            <a:pPr marL="457200" lvl="0" indent="-3556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600" dirty="0"/>
              <a:t>How does your university currently ingest ETDs?</a:t>
            </a:r>
          </a:p>
          <a:p>
            <a:pPr marL="457200" lvl="0" indent="-3556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600" dirty="0"/>
              <a:t>Is there anyone at the grad school who should be looped in?</a:t>
            </a:r>
          </a:p>
          <a:p>
            <a:pPr marL="457200" lvl="0" indent="-3556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600" dirty="0"/>
              <a:t>How will your ETD collection be organized?</a:t>
            </a:r>
          </a:p>
          <a:p>
            <a:pPr marL="457200" lvl="0" indent="-3556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600" dirty="0"/>
              <a:t>Do your students and staff have concerns about open access?</a:t>
            </a:r>
          </a:p>
          <a:p>
            <a:pPr marL="457200" lvl="0" indent="-3556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600" dirty="0"/>
              <a:t>What workflow will best suit your needs?</a:t>
            </a:r>
          </a:p>
          <a:p>
            <a:pPr marL="457200" lvl="0" indent="-3556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600" dirty="0"/>
              <a:t>Will peer review play a part in your collection?</a:t>
            </a:r>
          </a:p>
          <a:p>
            <a:pPr lvl="0" rtl="0">
              <a:spcBef>
                <a:spcPts val="0"/>
              </a:spcBef>
              <a:buNone/>
            </a:pPr>
            <a:endParaRPr sz="2000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Shape 263" descr="iowa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5487" y="491762"/>
            <a:ext cx="4573025" cy="41599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Posters</a:t>
            </a:r>
          </a:p>
        </p:txBody>
      </p:sp>
      <p:pic>
        <p:nvPicPr>
          <p:cNvPr id="269" name="Shape 269" descr="Nurses2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4955" b="4946"/>
          <a:stretch/>
        </p:blipFill>
        <p:spPr>
          <a:xfrm>
            <a:off x="2470550" y="458012"/>
            <a:ext cx="4946750" cy="409732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387900" y="425400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Video</a:t>
            </a:r>
          </a:p>
        </p:txBody>
      </p:sp>
      <p:pic>
        <p:nvPicPr>
          <p:cNvPr id="275" name="Shape 275" descr="danc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9624" y="425400"/>
            <a:ext cx="3868374" cy="45236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1762650" y="389175"/>
            <a:ext cx="5618700" cy="954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Additional Ideas</a:t>
            </a:r>
          </a:p>
        </p:txBody>
      </p:sp>
      <p:pic>
        <p:nvPicPr>
          <p:cNvPr id="281" name="Shape 281" descr="UMain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2856" y="1467499"/>
            <a:ext cx="3441967" cy="27980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82" name="Shape 282" descr="CSUMB.pn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09975" y="1988725"/>
            <a:ext cx="3757324" cy="27980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Plan ahead! Decide who will be involved with the ETD collection, how it will be organized, and what your metadata needs are.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Address concerns faculty and students may have about ETDs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Figure out what workflow best suits your library and campus needs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Use Digital Commons reporting tools to examine impact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Consider a wide variety of types of theses, dissertations, and capstone projects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2828250" y="596625"/>
            <a:ext cx="3487500" cy="2212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body" idx="4294967295"/>
          </p:nvPr>
        </p:nvSpPr>
        <p:spPr>
          <a:xfrm>
            <a:off x="387900" y="2946899"/>
            <a:ext cx="8368200" cy="1621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Contact consulting services: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510-665-1200, ext 2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dc-support@bepress.com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87900" y="2294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Libraries and ETD management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87900" y="880224"/>
            <a:ext cx="8368200" cy="499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/>
              <a:t>Libraries as ETD gatekeepers: maintain and transform existing formats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4" name="Shape 84" descr="SJSU masters.jp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900" y="1534148"/>
            <a:ext cx="3115723" cy="325242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5" name="Shape 85" descr="Montana Tech.jp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94375" y="1532650"/>
            <a:ext cx="3115724" cy="325518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87900" y="3056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Libraries and ETD management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87900" y="1185024"/>
            <a:ext cx="8368200" cy="476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Libraries as ETD gatekeepers: controlling access to student work</a:t>
            </a:r>
          </a:p>
        </p:txBody>
      </p:sp>
      <p:pic>
        <p:nvPicPr>
          <p:cNvPr id="92" name="Shape 92" descr="SJSU embargo.jp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00" y="1814124"/>
            <a:ext cx="2565325" cy="31769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3" name="Shape 93" descr="EKU metadata only.jp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12886" y="1814124"/>
            <a:ext cx="3073684" cy="31769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4" name="Shape 94" descr="BMC access controls.jpg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27325" y="1814124"/>
            <a:ext cx="2207223" cy="31769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Libraries and ETD management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40236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many cooks in the ETD kitchen? 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Partnering with the graduate division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Determining who has privilege of posting</a:t>
            </a:r>
          </a:p>
        </p:txBody>
      </p:sp>
      <p:pic>
        <p:nvPicPr>
          <p:cNvPr id="101" name="Shape 101" descr="UKY Masters.jp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5250" y="1181987"/>
            <a:ext cx="3591845" cy="36945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Organizing your ETD Collection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do you want to organize your ETDs?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Showcasing the collection vs. showing off departments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Do specific departments have different metadata needs?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What format are your ETDs, do you need to display images or other files?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9575" y="32137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Organizing your ETD Collection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46450" y="1236099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93C47D"/>
                </a:solidFill>
              </a:rPr>
              <a:t>Entire collection</a:t>
            </a:r>
            <a:r>
              <a:rPr lang="en"/>
              <a:t> vs. departmental collections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4" name="Shape 114" descr="iowa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7824" y="1717900"/>
            <a:ext cx="3493374" cy="317782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5" name="Shape 115" descr="UOW theses.jp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9749" y="1717899"/>
            <a:ext cx="3149003" cy="317782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87900" y="3818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Organizing your ETD Collection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87900" y="1216549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Entire collection vs. </a:t>
            </a:r>
            <a:r>
              <a:rPr lang="en" b="1">
                <a:solidFill>
                  <a:srgbClr val="B6D7A8"/>
                </a:solidFill>
              </a:rPr>
              <a:t>departmental collections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2" name="Shape 122" descr="Kennesaw all ETDs.jp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501" y="1680575"/>
            <a:ext cx="2622125" cy="27132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3" name="Shape 123" descr="NSU all ETDs.jp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37878" y="1680575"/>
            <a:ext cx="2702250" cy="271327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4" name="Shape 124" descr="KSU departmentall ETDs.jpg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11492" y="1912349"/>
            <a:ext cx="3023380" cy="30788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5" name="Shape 125" descr="NSU departmental ETDs.jpg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61346" y="1894947"/>
            <a:ext cx="3063304" cy="307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854</Words>
  <Application>Microsoft Office PowerPoint</Application>
  <PresentationFormat>On-screen Show (16:9)</PresentationFormat>
  <Paragraphs>135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Roboto</vt:lpstr>
      <vt:lpstr>Roboto Slab</vt:lpstr>
      <vt:lpstr>Calibri</vt:lpstr>
      <vt:lpstr>Times New Roman</vt:lpstr>
      <vt:lpstr>Marina</vt:lpstr>
      <vt:lpstr>Best Practices for Electronic Theses and Dissertations</vt:lpstr>
      <vt:lpstr>Why ETDs?</vt:lpstr>
      <vt:lpstr>Questions to Get Started</vt:lpstr>
      <vt:lpstr>Libraries and ETD management</vt:lpstr>
      <vt:lpstr>Libraries and ETD management</vt:lpstr>
      <vt:lpstr>Libraries and ETD management</vt:lpstr>
      <vt:lpstr>Organizing your ETD Collection</vt:lpstr>
      <vt:lpstr>Organizing your ETD Collection</vt:lpstr>
      <vt:lpstr>Organizing your ETD Collection</vt:lpstr>
      <vt:lpstr>Organizing your ETD Collection</vt:lpstr>
      <vt:lpstr>Organizing your ETD Collection</vt:lpstr>
      <vt:lpstr>Organizing your ETD Collection</vt:lpstr>
      <vt:lpstr>Organizing your ETD Collection</vt:lpstr>
      <vt:lpstr>Organizing your ETD Collection</vt:lpstr>
      <vt:lpstr>Organizing your ETD Collection</vt:lpstr>
      <vt:lpstr>ETDs and Open Access</vt:lpstr>
      <vt:lpstr>Tracking Discoverability of ETDs</vt:lpstr>
      <vt:lpstr>Workflows</vt:lpstr>
      <vt:lpstr>Butterfly</vt:lpstr>
      <vt:lpstr>Butterfly - University of South Florida </vt:lpstr>
      <vt:lpstr>Chrysalis</vt:lpstr>
      <vt:lpstr>Chrysalis - University of North Florida</vt:lpstr>
      <vt:lpstr>Caterpillar</vt:lpstr>
      <vt:lpstr>Caterpillar - University of Western Ontario</vt:lpstr>
      <vt:lpstr>Peer Review &amp; ETDs</vt:lpstr>
      <vt:lpstr>Using peer review tools</vt:lpstr>
      <vt:lpstr>PowerPoint Presentation</vt:lpstr>
      <vt:lpstr>PowerPoint Presentation</vt:lpstr>
      <vt:lpstr>ETDs in Action!</vt:lpstr>
      <vt:lpstr>PowerPoint Presentation</vt:lpstr>
      <vt:lpstr>Posters</vt:lpstr>
      <vt:lpstr>Video</vt:lpstr>
      <vt:lpstr>Additional Ideas</vt:lpstr>
      <vt:lpstr>Summary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for Electronic Theses and Dissertations</dc:title>
  <dc:creator>rkarberg</dc:creator>
  <cp:lastModifiedBy>bepress-user</cp:lastModifiedBy>
  <cp:revision>1</cp:revision>
  <dcterms:modified xsi:type="dcterms:W3CDTF">2017-09-12T21:04:09Z</dcterms:modified>
</cp:coreProperties>
</file>